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gif"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61" r:id="rId3"/>
    <p:sldId id="257" r:id="rId4"/>
    <p:sldId id="268" r:id="rId5"/>
    <p:sldId id="270" r:id="rId6"/>
    <p:sldId id="292" r:id="rId7"/>
    <p:sldId id="259" r:id="rId8"/>
    <p:sldId id="294" r:id="rId9"/>
    <p:sldId id="295" r:id="rId10"/>
    <p:sldId id="298" r:id="rId11"/>
    <p:sldId id="302" r:id="rId12"/>
    <p:sldId id="303" r:id="rId13"/>
    <p:sldId id="299" r:id="rId14"/>
    <p:sldId id="301" r:id="rId15"/>
    <p:sldId id="296" r:id="rId16"/>
    <p:sldId id="297" r:id="rId17"/>
    <p:sldId id="278" r:id="rId18"/>
    <p:sldId id="282" r:id="rId19"/>
    <p:sldId id="280" r:id="rId20"/>
    <p:sldId id="284" r:id="rId21"/>
    <p:sldId id="287" r:id="rId22"/>
    <p:sldId id="288" r:id="rId23"/>
    <p:sldId id="289" r:id="rId24"/>
    <p:sldId id="290" r:id="rId25"/>
    <p:sldId id="265" r:id="rId26"/>
    <p:sldId id="258" r:id="rId27"/>
    <p:sldId id="291" r:id="rId28"/>
    <p:sldId id="260" r:id="rId29"/>
  </p:sldIdLst>
  <p:sldSz cx="9144000" cy="6858000" type="screen4x3"/>
  <p:notesSz cx="6858000" cy="9144000"/>
  <p:defaultText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66" d="100"/>
          <a:sy n="166" d="100"/>
        </p:scale>
        <p:origin x="-528"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4886DB7-2E3A-E746-B000-ADB54AB3F50A}" type="datetimeFigureOut">
              <a:rPr kumimoji="1" lang="ja-JP" altLang="en-US" smtClean="0"/>
              <a:t>17/01/26</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107B1F-1F0A-9846-AC89-B59DA5077190}" type="slidenum">
              <a:rPr kumimoji="1" lang="ja-JP" altLang="en-US" smtClean="0"/>
              <a:t>‹#›</a:t>
            </a:fld>
            <a:endParaRPr kumimoji="1" lang="ja-JP" altLang="en-US"/>
          </a:p>
        </p:txBody>
      </p:sp>
    </p:spTree>
    <p:extLst>
      <p:ext uri="{BB962C8B-B14F-4D97-AF65-F5344CB8AC3E}">
        <p14:creationId xmlns:p14="http://schemas.microsoft.com/office/powerpoint/2010/main" val="1977822583"/>
      </p:ext>
    </p:extLst>
  </p:cSld>
  <p:clrMap bg1="lt1" tx1="dk1" bg2="lt2" tx2="dk2" accent1="accent1" accent2="accent2" accent3="accent3" accent4="accent4" accent5="accent5" accent6="accent6" hlink="hlink" folHlink="folHlink"/>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プログラミング教育が日本でも小学校導入が考えられている</a:t>
            </a:r>
            <a:endParaRPr kumimoji="1" lang="en-US" altLang="ja-JP" dirty="0" smtClean="0"/>
          </a:p>
          <a:p>
            <a:r>
              <a:rPr kumimoji="1" lang="ja-JP" altLang="en-US" dirty="0" smtClean="0"/>
              <a:t>ビジュアルでわかりやすい</a:t>
            </a:r>
            <a:r>
              <a:rPr kumimoji="1" lang="en-US" altLang="ja-JP" dirty="0" smtClean="0"/>
              <a:t>GUI</a:t>
            </a:r>
            <a:r>
              <a:rPr kumimoji="1" lang="ja-JP" altLang="en-US" dirty="0" smtClean="0"/>
              <a:t>環境の整った</a:t>
            </a:r>
            <a:r>
              <a:rPr kumimoji="1" lang="en-US" altLang="ja-JP" dirty="0" smtClean="0"/>
              <a:t>Scratch</a:t>
            </a:r>
          </a:p>
          <a:p>
            <a:endParaRPr kumimoji="1" lang="en-US" altLang="ja-JP" dirty="0" smtClean="0"/>
          </a:p>
          <a:p>
            <a:r>
              <a:rPr kumimoji="1" lang="en-US" altLang="ja-JP" dirty="0" smtClean="0"/>
              <a:t>Scratch</a:t>
            </a:r>
            <a:r>
              <a:rPr kumimoji="1" lang="ja-JP" altLang="en-US" dirty="0" smtClean="0"/>
              <a:t>サイトにある公開されているプログラムを利用して有用な可視化の開発を目指す</a:t>
            </a:r>
            <a:endParaRPr kumimoji="1" lang="ja-JP" altLang="en-US" dirty="0"/>
          </a:p>
        </p:txBody>
      </p:sp>
      <p:sp>
        <p:nvSpPr>
          <p:cNvPr id="4" name="スライド番号プレースホルダー 3"/>
          <p:cNvSpPr>
            <a:spLocks noGrp="1"/>
          </p:cNvSpPr>
          <p:nvPr>
            <p:ph type="sldNum" sz="quarter" idx="10"/>
          </p:nvPr>
        </p:nvSpPr>
        <p:spPr/>
        <p:txBody>
          <a:bodyPr/>
          <a:lstStyle/>
          <a:p>
            <a:fld id="{D7107B1F-1F0A-9846-AC89-B59DA5077190}" type="slidenum">
              <a:rPr kumimoji="1" lang="ja-JP" altLang="en-US" smtClean="0"/>
              <a:t>3</a:t>
            </a:fld>
            <a:endParaRPr kumimoji="1" lang="ja-JP" altLang="en-US"/>
          </a:p>
        </p:txBody>
      </p:sp>
    </p:spTree>
    <p:extLst>
      <p:ext uri="{BB962C8B-B14F-4D97-AF65-F5344CB8AC3E}">
        <p14:creationId xmlns:p14="http://schemas.microsoft.com/office/powerpoint/2010/main" val="3055961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図の見方の説明</a:t>
            </a:r>
            <a:endParaRPr kumimoji="1" lang="ja-JP" altLang="en-US" dirty="0"/>
          </a:p>
          <a:p>
            <a:r>
              <a:rPr kumimoji="1" lang="ja-JP" altLang="en-US" dirty="0"/>
              <a:t>----- 会議メモ (17/01/26 13:52) -----</a:t>
            </a:r>
          </a:p>
          <a:p>
            <a:r>
              <a:rPr kumimoji="1" lang="ja-JP" altLang="en-US" dirty="0"/>
              <a:t>散布図、散らばり広がる</a:t>
            </a:r>
          </a:p>
        </p:txBody>
      </p:sp>
      <p:sp>
        <p:nvSpPr>
          <p:cNvPr id="4" name="スライド番号プレースホルダー 3"/>
          <p:cNvSpPr>
            <a:spLocks noGrp="1"/>
          </p:cNvSpPr>
          <p:nvPr>
            <p:ph type="sldNum" sz="quarter" idx="10"/>
          </p:nvPr>
        </p:nvSpPr>
        <p:spPr/>
        <p:txBody>
          <a:bodyPr/>
          <a:lstStyle/>
          <a:p>
            <a:fld id="{D7107B1F-1F0A-9846-AC89-B59DA5077190}" type="slidenum">
              <a:rPr kumimoji="1" lang="ja-JP" altLang="en-US" smtClean="0"/>
              <a:t>19</a:t>
            </a:fld>
            <a:endParaRPr kumimoji="1" lang="ja-JP" altLang="en-US"/>
          </a:p>
        </p:txBody>
      </p:sp>
    </p:spTree>
    <p:extLst>
      <p:ext uri="{BB962C8B-B14F-4D97-AF65-F5344CB8AC3E}">
        <p14:creationId xmlns:p14="http://schemas.microsoft.com/office/powerpoint/2010/main" val="3768810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7107B1F-1F0A-9846-AC89-B59DA5077190}" type="slidenum">
              <a:rPr kumimoji="1" lang="ja-JP" altLang="en-US" smtClean="0"/>
              <a:t>21</a:t>
            </a:fld>
            <a:endParaRPr kumimoji="1" lang="ja-JP" altLang="en-US"/>
          </a:p>
        </p:txBody>
      </p:sp>
    </p:spTree>
    <p:extLst>
      <p:ext uri="{BB962C8B-B14F-4D97-AF65-F5344CB8AC3E}">
        <p14:creationId xmlns:p14="http://schemas.microsoft.com/office/powerpoint/2010/main" val="2747074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(17/01/26 13:52) -----</a:t>
            </a:r>
          </a:p>
          <a:p>
            <a:r>
              <a:rPr kumimoji="1" lang="ja-JP" altLang="en-US"/>
              <a:t>カラーマップがどういうものかを説明を入れる</a:t>
            </a:r>
          </a:p>
        </p:txBody>
      </p:sp>
      <p:sp>
        <p:nvSpPr>
          <p:cNvPr id="4" name="スライド番号プレースホルダー 3"/>
          <p:cNvSpPr>
            <a:spLocks noGrp="1"/>
          </p:cNvSpPr>
          <p:nvPr>
            <p:ph type="sldNum" sz="quarter" idx="10"/>
          </p:nvPr>
        </p:nvSpPr>
        <p:spPr/>
        <p:txBody>
          <a:bodyPr/>
          <a:lstStyle/>
          <a:p>
            <a:fld id="{D7107B1F-1F0A-9846-AC89-B59DA5077190}" type="slidenum">
              <a:rPr kumimoji="1" lang="ja-JP" altLang="en-US" smtClean="0"/>
              <a:t>25</a:t>
            </a:fld>
            <a:endParaRPr kumimoji="1" lang="ja-JP" altLang="en-US"/>
          </a:p>
        </p:txBody>
      </p:sp>
    </p:spTree>
    <p:extLst>
      <p:ext uri="{BB962C8B-B14F-4D97-AF65-F5344CB8AC3E}">
        <p14:creationId xmlns:p14="http://schemas.microsoft.com/office/powerpoint/2010/main" val="22734180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ブロック数と</a:t>
            </a:r>
            <a:r>
              <a:rPr kumimoji="1" lang="en-US" altLang="ja-JP" dirty="0" err="1" smtClean="0"/>
              <a:t>cos</a:t>
            </a:r>
            <a:r>
              <a:rPr kumimoji="1" lang="ja-JP" altLang="en-US" dirty="0" smtClean="0"/>
              <a:t>類似度一番わかりやすいグラフはどれだった</a:t>
            </a:r>
            <a:endParaRPr kumimoji="1" lang="en-US" altLang="ja-JP" dirty="0" smtClean="0"/>
          </a:p>
          <a:p>
            <a:endParaRPr kumimoji="1" lang="en-US" altLang="ja-JP" dirty="0" smtClean="0"/>
          </a:p>
          <a:p>
            <a:endParaRPr kumimoji="1" lang="en-US" altLang="ja-JP" dirty="0" smtClean="0"/>
          </a:p>
          <a:p>
            <a:r>
              <a:rPr kumimoji="1" lang="en-US" altLang="ja-JP" dirty="0" smtClean="0"/>
              <a:t>Scratch</a:t>
            </a:r>
            <a:r>
              <a:rPr kumimoji="1" lang="ja-JP" altLang="en-US" dirty="0" smtClean="0"/>
              <a:t>プログラムの類似性の</a:t>
            </a:r>
            <a:endParaRPr kumimoji="1" lang="ja-JP" altLang="en-US" dirty="0"/>
          </a:p>
        </p:txBody>
      </p:sp>
      <p:sp>
        <p:nvSpPr>
          <p:cNvPr id="4" name="スライド番号プレースホルダー 3"/>
          <p:cNvSpPr>
            <a:spLocks noGrp="1"/>
          </p:cNvSpPr>
          <p:nvPr>
            <p:ph type="sldNum" sz="quarter" idx="10"/>
          </p:nvPr>
        </p:nvSpPr>
        <p:spPr/>
        <p:txBody>
          <a:bodyPr/>
          <a:lstStyle/>
          <a:p>
            <a:fld id="{D7107B1F-1F0A-9846-AC89-B59DA5077190}" type="slidenum">
              <a:rPr kumimoji="1" lang="ja-JP" altLang="en-US" smtClean="0"/>
              <a:t>27</a:t>
            </a:fld>
            <a:endParaRPr kumimoji="1" lang="ja-JP" altLang="en-US"/>
          </a:p>
        </p:txBody>
      </p:sp>
    </p:spTree>
    <p:extLst>
      <p:ext uri="{BB962C8B-B14F-4D97-AF65-F5344CB8AC3E}">
        <p14:creationId xmlns:p14="http://schemas.microsoft.com/office/powerpoint/2010/main" val="3329067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プログラミング方法</a:t>
            </a:r>
            <a:endParaRPr kumimoji="1" lang="ja-JP" altLang="en-US" dirty="0"/>
          </a:p>
        </p:txBody>
      </p:sp>
      <p:sp>
        <p:nvSpPr>
          <p:cNvPr id="4" name="スライド番号プレースホルダー 3"/>
          <p:cNvSpPr>
            <a:spLocks noGrp="1"/>
          </p:cNvSpPr>
          <p:nvPr>
            <p:ph type="sldNum" sz="quarter" idx="10"/>
          </p:nvPr>
        </p:nvSpPr>
        <p:spPr/>
        <p:txBody>
          <a:bodyPr/>
          <a:lstStyle/>
          <a:p>
            <a:fld id="{D7107B1F-1F0A-9846-AC89-B59DA5077190}" type="slidenum">
              <a:rPr kumimoji="1" lang="ja-JP" altLang="en-US" smtClean="0"/>
              <a:t>4</a:t>
            </a:fld>
            <a:endParaRPr kumimoji="1" lang="ja-JP" altLang="en-US"/>
          </a:p>
        </p:txBody>
      </p:sp>
    </p:spTree>
    <p:extLst>
      <p:ext uri="{BB962C8B-B14F-4D97-AF65-F5344CB8AC3E}">
        <p14:creationId xmlns:p14="http://schemas.microsoft.com/office/powerpoint/2010/main" val="703071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問題点の指摘、現在のデメリットと今後のメリット</a:t>
            </a:r>
            <a:endParaRPr kumimoji="1" lang="ja-JP" altLang="en-US" dirty="0"/>
          </a:p>
        </p:txBody>
      </p:sp>
      <p:sp>
        <p:nvSpPr>
          <p:cNvPr id="4" name="スライド番号プレースホルダー 3"/>
          <p:cNvSpPr>
            <a:spLocks noGrp="1"/>
          </p:cNvSpPr>
          <p:nvPr>
            <p:ph type="sldNum" sz="quarter" idx="10"/>
          </p:nvPr>
        </p:nvSpPr>
        <p:spPr/>
        <p:txBody>
          <a:bodyPr/>
          <a:lstStyle/>
          <a:p>
            <a:fld id="{D7107B1F-1F0A-9846-AC89-B59DA5077190}" type="slidenum">
              <a:rPr kumimoji="1" lang="ja-JP" altLang="en-US" smtClean="0"/>
              <a:t>8</a:t>
            </a:fld>
            <a:endParaRPr kumimoji="1" lang="ja-JP" altLang="en-US"/>
          </a:p>
        </p:txBody>
      </p:sp>
    </p:spTree>
    <p:extLst>
      <p:ext uri="{BB962C8B-B14F-4D97-AF65-F5344CB8AC3E}">
        <p14:creationId xmlns:p14="http://schemas.microsoft.com/office/powerpoint/2010/main" val="22799559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対応するブロックと</a:t>
            </a:r>
            <a:r>
              <a:rPr kumimoji="1" lang="en-US" altLang="ja-JP" dirty="0" err="1" smtClean="0"/>
              <a:t>json</a:t>
            </a:r>
            <a:r>
              <a:rPr kumimoji="1" lang="ja-JP" altLang="en-US" dirty="0" smtClean="0"/>
              <a:t>を並べる</a:t>
            </a:r>
            <a:endParaRPr kumimoji="1" lang="ja-JP" altLang="en-US" dirty="0"/>
          </a:p>
        </p:txBody>
      </p:sp>
      <p:sp>
        <p:nvSpPr>
          <p:cNvPr id="4" name="スライド番号プレースホルダー 3"/>
          <p:cNvSpPr>
            <a:spLocks noGrp="1"/>
          </p:cNvSpPr>
          <p:nvPr>
            <p:ph type="sldNum" sz="quarter" idx="10"/>
          </p:nvPr>
        </p:nvSpPr>
        <p:spPr/>
        <p:txBody>
          <a:bodyPr/>
          <a:lstStyle/>
          <a:p>
            <a:fld id="{D7107B1F-1F0A-9846-AC89-B59DA5077190}" type="slidenum">
              <a:rPr kumimoji="1" lang="ja-JP" altLang="en-US" smtClean="0"/>
              <a:t>10</a:t>
            </a:fld>
            <a:endParaRPr kumimoji="1" lang="ja-JP" altLang="en-US"/>
          </a:p>
        </p:txBody>
      </p:sp>
    </p:spTree>
    <p:extLst>
      <p:ext uri="{BB962C8B-B14F-4D97-AF65-F5344CB8AC3E}">
        <p14:creationId xmlns:p14="http://schemas.microsoft.com/office/powerpoint/2010/main" val="3790189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JSON</a:t>
            </a:r>
            <a:r>
              <a:rPr kumimoji="1" lang="ja-JP" altLang="en-US" dirty="0" smtClean="0"/>
              <a:t>ファイルの拡大を入れて、どこからカウントをしているかを説明するのみ</a:t>
            </a:r>
            <a:endParaRPr kumimoji="1" lang="ja-JP" altLang="en-US" dirty="0"/>
          </a:p>
        </p:txBody>
      </p:sp>
      <p:sp>
        <p:nvSpPr>
          <p:cNvPr id="4" name="スライド番号プレースホルダー 3"/>
          <p:cNvSpPr>
            <a:spLocks noGrp="1"/>
          </p:cNvSpPr>
          <p:nvPr>
            <p:ph type="sldNum" sz="quarter" idx="10"/>
          </p:nvPr>
        </p:nvSpPr>
        <p:spPr/>
        <p:txBody>
          <a:bodyPr/>
          <a:lstStyle/>
          <a:p>
            <a:fld id="{D7107B1F-1F0A-9846-AC89-B59DA5077190}" type="slidenum">
              <a:rPr kumimoji="1" lang="ja-JP" altLang="en-US" smtClean="0"/>
              <a:t>11</a:t>
            </a:fld>
            <a:endParaRPr kumimoji="1" lang="ja-JP" altLang="en-US"/>
          </a:p>
        </p:txBody>
      </p:sp>
    </p:spTree>
    <p:extLst>
      <p:ext uri="{BB962C8B-B14F-4D97-AF65-F5344CB8AC3E}">
        <p14:creationId xmlns:p14="http://schemas.microsoft.com/office/powerpoint/2010/main" val="3790189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Scratch</a:t>
            </a:r>
            <a:r>
              <a:rPr kumimoji="1" lang="ja-JP" altLang="en-US" dirty="0" smtClean="0"/>
              <a:t>のプログラムの構造</a:t>
            </a:r>
            <a:endParaRPr kumimoji="1" lang="en-US" altLang="ja-JP" dirty="0" smtClean="0"/>
          </a:p>
          <a:p>
            <a:r>
              <a:rPr kumimoji="1" lang="en-US" altLang="ja-JP" dirty="0" err="1" smtClean="0"/>
              <a:t>Json</a:t>
            </a:r>
            <a:r>
              <a:rPr kumimoji="1" lang="ja-JP" altLang="en-US" dirty="0" smtClean="0"/>
              <a:t>形式のファイル例</a:t>
            </a:r>
            <a:endParaRPr kumimoji="1" lang="en-US" altLang="ja-JP" dirty="0" smtClean="0"/>
          </a:p>
          <a:p>
            <a:r>
              <a:rPr kumimoji="1" lang="ja-JP" altLang="en-US" dirty="0" smtClean="0"/>
              <a:t>ブロックの利用頻度</a:t>
            </a:r>
            <a:endParaRPr kumimoji="1" lang="en-US" altLang="ja-JP" dirty="0" smtClean="0"/>
          </a:p>
          <a:p>
            <a:r>
              <a:rPr kumimoji="1" lang="ja-JP" altLang="en-US" dirty="0" smtClean="0"/>
              <a:t>集計の具体的な説明</a:t>
            </a:r>
            <a:endParaRPr kumimoji="1" lang="en-US" altLang="ja-JP" dirty="0" smtClean="0"/>
          </a:p>
          <a:p>
            <a:endParaRPr kumimoji="1" lang="ja-JP" altLang="en-US" dirty="0"/>
          </a:p>
          <a:p>
            <a:r>
              <a:rPr kumimoji="1" lang="ja-JP" altLang="en-US" dirty="0"/>
              <a:t>----- 会議メモ (17/01/26 13:52) -----</a:t>
            </a:r>
          </a:p>
          <a:p>
            <a:r>
              <a:rPr kumimoji="1" lang="ja-JP" altLang="en-US" dirty="0"/>
              <a:t>ブロック集計、プログラム違う</a:t>
            </a:r>
          </a:p>
          <a:p>
            <a:endParaRPr kumimoji="1" lang="ja-JP" altLang="en-US" dirty="0"/>
          </a:p>
        </p:txBody>
      </p:sp>
      <p:sp>
        <p:nvSpPr>
          <p:cNvPr id="4" name="スライド番号プレースホルダー 3"/>
          <p:cNvSpPr>
            <a:spLocks noGrp="1"/>
          </p:cNvSpPr>
          <p:nvPr>
            <p:ph type="sldNum" sz="quarter" idx="10"/>
          </p:nvPr>
        </p:nvSpPr>
        <p:spPr/>
        <p:txBody>
          <a:bodyPr/>
          <a:lstStyle/>
          <a:p>
            <a:fld id="{D7107B1F-1F0A-9846-AC89-B59DA5077190}" type="slidenum">
              <a:rPr kumimoji="1" lang="ja-JP" altLang="en-US" smtClean="0"/>
              <a:t>13</a:t>
            </a:fld>
            <a:endParaRPr kumimoji="1" lang="ja-JP" altLang="en-US"/>
          </a:p>
        </p:txBody>
      </p:sp>
    </p:spTree>
    <p:extLst>
      <p:ext uri="{BB962C8B-B14F-4D97-AF65-F5344CB8AC3E}">
        <p14:creationId xmlns:p14="http://schemas.microsoft.com/office/powerpoint/2010/main" val="37901892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Scratch</a:t>
            </a:r>
            <a:r>
              <a:rPr kumimoji="1" lang="ja-JP" altLang="en-US" dirty="0" smtClean="0"/>
              <a:t>のプログラムの構造</a:t>
            </a:r>
            <a:endParaRPr kumimoji="1" lang="en-US" altLang="ja-JP" dirty="0" smtClean="0"/>
          </a:p>
          <a:p>
            <a:r>
              <a:rPr kumimoji="1" lang="en-US" altLang="ja-JP" dirty="0" err="1" smtClean="0"/>
              <a:t>Json</a:t>
            </a:r>
            <a:r>
              <a:rPr kumimoji="1" lang="ja-JP" altLang="en-US" dirty="0" smtClean="0"/>
              <a:t>形式のファイル例</a:t>
            </a:r>
            <a:endParaRPr kumimoji="1" lang="en-US" altLang="ja-JP" dirty="0" smtClean="0"/>
          </a:p>
          <a:p>
            <a:r>
              <a:rPr kumimoji="1" lang="ja-JP" altLang="en-US" dirty="0" smtClean="0"/>
              <a:t>ブロックの利用頻度</a:t>
            </a:r>
            <a:endParaRPr kumimoji="1" lang="en-US" altLang="ja-JP" dirty="0" smtClean="0"/>
          </a:p>
          <a:p>
            <a:r>
              <a:rPr kumimoji="1" lang="ja-JP" altLang="en-US" dirty="0" smtClean="0"/>
              <a:t>集計の具体的な説明</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D7107B1F-1F0A-9846-AC89-B59DA5077190}" type="slidenum">
              <a:rPr kumimoji="1" lang="ja-JP" altLang="en-US" smtClean="0"/>
              <a:t>14</a:t>
            </a:fld>
            <a:endParaRPr kumimoji="1" lang="ja-JP" altLang="en-US"/>
          </a:p>
        </p:txBody>
      </p:sp>
    </p:spTree>
    <p:extLst>
      <p:ext uri="{BB962C8B-B14F-4D97-AF65-F5344CB8AC3E}">
        <p14:creationId xmlns:p14="http://schemas.microsoft.com/office/powerpoint/2010/main" val="3790189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青、赤、緑（番号を振るかなにかをする）</a:t>
            </a:r>
            <a:endParaRPr kumimoji="1" lang="ja-JP" altLang="en-US" dirty="0"/>
          </a:p>
        </p:txBody>
      </p:sp>
      <p:sp>
        <p:nvSpPr>
          <p:cNvPr id="4" name="スライド番号プレースホルダー 3"/>
          <p:cNvSpPr>
            <a:spLocks noGrp="1"/>
          </p:cNvSpPr>
          <p:nvPr>
            <p:ph type="sldNum" sz="quarter" idx="10"/>
          </p:nvPr>
        </p:nvSpPr>
        <p:spPr/>
        <p:txBody>
          <a:bodyPr/>
          <a:lstStyle/>
          <a:p>
            <a:fld id="{D7107B1F-1F0A-9846-AC89-B59DA5077190}" type="slidenum">
              <a:rPr kumimoji="1" lang="ja-JP" altLang="en-US" smtClean="0"/>
              <a:t>15</a:t>
            </a:fld>
            <a:endParaRPr kumimoji="1" lang="ja-JP" altLang="en-US"/>
          </a:p>
        </p:txBody>
      </p:sp>
    </p:spTree>
    <p:extLst>
      <p:ext uri="{BB962C8B-B14F-4D97-AF65-F5344CB8AC3E}">
        <p14:creationId xmlns:p14="http://schemas.microsoft.com/office/powerpoint/2010/main" val="4154342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青、赤、緑の点の説明　縦軸横軸の説明</a:t>
            </a:r>
            <a:endParaRPr kumimoji="1" lang="ja-JP" altLang="en-US" dirty="0"/>
          </a:p>
        </p:txBody>
      </p:sp>
      <p:sp>
        <p:nvSpPr>
          <p:cNvPr id="4" name="スライド番号プレースホルダー 3"/>
          <p:cNvSpPr>
            <a:spLocks noGrp="1"/>
          </p:cNvSpPr>
          <p:nvPr>
            <p:ph type="sldNum" sz="quarter" idx="10"/>
          </p:nvPr>
        </p:nvSpPr>
        <p:spPr/>
        <p:txBody>
          <a:bodyPr/>
          <a:lstStyle/>
          <a:p>
            <a:fld id="{D7107B1F-1F0A-9846-AC89-B59DA5077190}" type="slidenum">
              <a:rPr kumimoji="1" lang="ja-JP" altLang="en-US" smtClean="0"/>
              <a:t>17</a:t>
            </a:fld>
            <a:endParaRPr kumimoji="1" lang="ja-JP" altLang="en-US"/>
          </a:p>
        </p:txBody>
      </p:sp>
    </p:spTree>
    <p:extLst>
      <p:ext uri="{BB962C8B-B14F-4D97-AF65-F5344CB8AC3E}">
        <p14:creationId xmlns:p14="http://schemas.microsoft.com/office/powerpoint/2010/main" val="2749759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BBD0F698-A70D-D34D-B6C0-4CAAF2AC1194}" type="datetimeFigureOut">
              <a:rPr kumimoji="1" lang="ja-JP" altLang="en-US" smtClean="0"/>
              <a:t>17/01/26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807D8CA-1671-CB4A-8046-8B02BB12610F}" type="slidenum">
              <a:rPr kumimoji="1" lang="ja-JP" altLang="en-US" smtClean="0"/>
              <a:t>‹#›</a:t>
            </a:fld>
            <a:endParaRPr kumimoji="1" lang="ja-JP" altLang="en-US"/>
          </a:p>
        </p:txBody>
      </p:sp>
    </p:spTree>
    <p:extLst>
      <p:ext uri="{BB962C8B-B14F-4D97-AF65-F5344CB8AC3E}">
        <p14:creationId xmlns:p14="http://schemas.microsoft.com/office/powerpoint/2010/main" val="716948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BBD0F698-A70D-D34D-B6C0-4CAAF2AC1194}" type="datetimeFigureOut">
              <a:rPr kumimoji="1" lang="ja-JP" altLang="en-US" smtClean="0"/>
              <a:t>17/01/26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807D8CA-1671-CB4A-8046-8B02BB12610F}" type="slidenum">
              <a:rPr kumimoji="1" lang="ja-JP" altLang="en-US" smtClean="0"/>
              <a:t>‹#›</a:t>
            </a:fld>
            <a:endParaRPr kumimoji="1" lang="ja-JP" altLang="en-US"/>
          </a:p>
        </p:txBody>
      </p:sp>
    </p:spTree>
    <p:extLst>
      <p:ext uri="{BB962C8B-B14F-4D97-AF65-F5344CB8AC3E}">
        <p14:creationId xmlns:p14="http://schemas.microsoft.com/office/powerpoint/2010/main" val="7237548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BBD0F698-A70D-D34D-B6C0-4CAAF2AC1194}" type="datetimeFigureOut">
              <a:rPr kumimoji="1" lang="ja-JP" altLang="en-US" smtClean="0"/>
              <a:t>17/01/26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807D8CA-1671-CB4A-8046-8B02BB12610F}" type="slidenum">
              <a:rPr kumimoji="1" lang="ja-JP" altLang="en-US" smtClean="0"/>
              <a:t>‹#›</a:t>
            </a:fld>
            <a:endParaRPr kumimoji="1" lang="ja-JP" altLang="en-US"/>
          </a:p>
        </p:txBody>
      </p:sp>
    </p:spTree>
    <p:extLst>
      <p:ext uri="{BB962C8B-B14F-4D97-AF65-F5344CB8AC3E}">
        <p14:creationId xmlns:p14="http://schemas.microsoft.com/office/powerpoint/2010/main" val="199286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BBD0F698-A70D-D34D-B6C0-4CAAF2AC1194}" type="datetimeFigureOut">
              <a:rPr kumimoji="1" lang="ja-JP" altLang="en-US" smtClean="0"/>
              <a:t>17/01/26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807D8CA-1671-CB4A-8046-8B02BB12610F}" type="slidenum">
              <a:rPr kumimoji="1" lang="ja-JP" altLang="en-US" smtClean="0"/>
              <a:t>‹#›</a:t>
            </a:fld>
            <a:endParaRPr kumimoji="1" lang="ja-JP" altLang="en-US"/>
          </a:p>
        </p:txBody>
      </p:sp>
    </p:spTree>
    <p:extLst>
      <p:ext uri="{BB962C8B-B14F-4D97-AF65-F5344CB8AC3E}">
        <p14:creationId xmlns:p14="http://schemas.microsoft.com/office/powerpoint/2010/main" val="1425099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BBD0F698-A70D-D34D-B6C0-4CAAF2AC1194}" type="datetimeFigureOut">
              <a:rPr kumimoji="1" lang="ja-JP" altLang="en-US" smtClean="0"/>
              <a:t>17/01/26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807D8CA-1671-CB4A-8046-8B02BB12610F}" type="slidenum">
              <a:rPr kumimoji="1" lang="ja-JP" altLang="en-US" smtClean="0"/>
              <a:t>‹#›</a:t>
            </a:fld>
            <a:endParaRPr kumimoji="1" lang="ja-JP" altLang="en-US"/>
          </a:p>
        </p:txBody>
      </p:sp>
    </p:spTree>
    <p:extLst>
      <p:ext uri="{BB962C8B-B14F-4D97-AF65-F5344CB8AC3E}">
        <p14:creationId xmlns:p14="http://schemas.microsoft.com/office/powerpoint/2010/main" val="40467749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BBD0F698-A70D-D34D-B6C0-4CAAF2AC1194}" type="datetimeFigureOut">
              <a:rPr kumimoji="1" lang="ja-JP" altLang="en-US" smtClean="0"/>
              <a:t>17/01/26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807D8CA-1671-CB4A-8046-8B02BB12610F}" type="slidenum">
              <a:rPr kumimoji="1" lang="ja-JP" altLang="en-US" smtClean="0"/>
              <a:t>‹#›</a:t>
            </a:fld>
            <a:endParaRPr kumimoji="1" lang="ja-JP" altLang="en-US"/>
          </a:p>
        </p:txBody>
      </p:sp>
    </p:spTree>
    <p:extLst>
      <p:ext uri="{BB962C8B-B14F-4D97-AF65-F5344CB8AC3E}">
        <p14:creationId xmlns:p14="http://schemas.microsoft.com/office/powerpoint/2010/main" val="1766673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BBD0F698-A70D-D34D-B6C0-4CAAF2AC1194}" type="datetimeFigureOut">
              <a:rPr kumimoji="1" lang="ja-JP" altLang="en-US" smtClean="0"/>
              <a:t>17/01/26</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B807D8CA-1671-CB4A-8046-8B02BB12610F}" type="slidenum">
              <a:rPr kumimoji="1" lang="ja-JP" altLang="en-US" smtClean="0"/>
              <a:t>‹#›</a:t>
            </a:fld>
            <a:endParaRPr kumimoji="1" lang="ja-JP" altLang="en-US"/>
          </a:p>
        </p:txBody>
      </p:sp>
    </p:spTree>
    <p:extLst>
      <p:ext uri="{BB962C8B-B14F-4D97-AF65-F5344CB8AC3E}">
        <p14:creationId xmlns:p14="http://schemas.microsoft.com/office/powerpoint/2010/main" val="4141949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BBD0F698-A70D-D34D-B6C0-4CAAF2AC1194}" type="datetimeFigureOut">
              <a:rPr kumimoji="1" lang="ja-JP" altLang="en-US" smtClean="0"/>
              <a:t>17/01/26</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B807D8CA-1671-CB4A-8046-8B02BB12610F}" type="slidenum">
              <a:rPr kumimoji="1" lang="ja-JP" altLang="en-US" smtClean="0"/>
              <a:t>‹#›</a:t>
            </a:fld>
            <a:endParaRPr kumimoji="1" lang="ja-JP" altLang="en-US"/>
          </a:p>
        </p:txBody>
      </p:sp>
    </p:spTree>
    <p:extLst>
      <p:ext uri="{BB962C8B-B14F-4D97-AF65-F5344CB8AC3E}">
        <p14:creationId xmlns:p14="http://schemas.microsoft.com/office/powerpoint/2010/main" val="4186816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BBD0F698-A70D-D34D-B6C0-4CAAF2AC1194}" type="datetimeFigureOut">
              <a:rPr kumimoji="1" lang="ja-JP" altLang="en-US" smtClean="0"/>
              <a:t>17/01/26</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B807D8CA-1671-CB4A-8046-8B02BB12610F}" type="slidenum">
              <a:rPr kumimoji="1" lang="ja-JP" altLang="en-US" smtClean="0"/>
              <a:t>‹#›</a:t>
            </a:fld>
            <a:endParaRPr kumimoji="1" lang="ja-JP" altLang="en-US"/>
          </a:p>
        </p:txBody>
      </p:sp>
    </p:spTree>
    <p:extLst>
      <p:ext uri="{BB962C8B-B14F-4D97-AF65-F5344CB8AC3E}">
        <p14:creationId xmlns:p14="http://schemas.microsoft.com/office/powerpoint/2010/main" val="240165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BBD0F698-A70D-D34D-B6C0-4CAAF2AC1194}" type="datetimeFigureOut">
              <a:rPr kumimoji="1" lang="ja-JP" altLang="en-US" smtClean="0"/>
              <a:t>17/01/26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807D8CA-1671-CB4A-8046-8B02BB12610F}" type="slidenum">
              <a:rPr kumimoji="1" lang="ja-JP" altLang="en-US" smtClean="0"/>
              <a:t>‹#›</a:t>
            </a:fld>
            <a:endParaRPr kumimoji="1" lang="ja-JP" altLang="en-US"/>
          </a:p>
        </p:txBody>
      </p:sp>
    </p:spTree>
    <p:extLst>
      <p:ext uri="{BB962C8B-B14F-4D97-AF65-F5344CB8AC3E}">
        <p14:creationId xmlns:p14="http://schemas.microsoft.com/office/powerpoint/2010/main" val="2844844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BBD0F698-A70D-D34D-B6C0-4CAAF2AC1194}" type="datetimeFigureOut">
              <a:rPr kumimoji="1" lang="ja-JP" altLang="en-US" smtClean="0"/>
              <a:t>17/01/26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807D8CA-1671-CB4A-8046-8B02BB12610F}" type="slidenum">
              <a:rPr kumimoji="1" lang="ja-JP" altLang="en-US" smtClean="0"/>
              <a:t>‹#›</a:t>
            </a:fld>
            <a:endParaRPr kumimoji="1" lang="ja-JP" altLang="en-US"/>
          </a:p>
        </p:txBody>
      </p:sp>
    </p:spTree>
    <p:extLst>
      <p:ext uri="{BB962C8B-B14F-4D97-AF65-F5344CB8AC3E}">
        <p14:creationId xmlns:p14="http://schemas.microsoft.com/office/powerpoint/2010/main" val="349771661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D0F698-A70D-D34D-B6C0-4CAAF2AC1194}" type="datetimeFigureOut">
              <a:rPr kumimoji="1" lang="ja-JP" altLang="en-US" smtClean="0"/>
              <a:t>17/01/26</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07D8CA-1671-CB4A-8046-8B02BB12610F}" type="slidenum">
              <a:rPr kumimoji="1" lang="ja-JP" altLang="en-US" smtClean="0"/>
              <a:t>‹#›</a:t>
            </a:fld>
            <a:endParaRPr kumimoji="1" lang="ja-JP" altLang="en-US"/>
          </a:p>
        </p:txBody>
      </p:sp>
    </p:spTree>
    <p:extLst>
      <p:ext uri="{BB962C8B-B14F-4D97-AF65-F5344CB8AC3E}">
        <p14:creationId xmlns:p14="http://schemas.microsoft.com/office/powerpoint/2010/main" val="8595344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 Id="rId3" Type="http://schemas.openxmlformats.org/officeDocument/2006/relationships/image" Target="../media/image20.emf"/></Relationships>
</file>

<file path=ppt/slides/_rels/slide19.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 Id="rId3" Type="http://schemas.openxmlformats.org/officeDocument/2006/relationships/image" Target="../media/image24.emf"/></Relationships>
</file>

<file path=ppt/slides/_rels/slide21.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 Id="rId3" Type="http://schemas.openxmlformats.org/officeDocument/2006/relationships/image" Target="../media/image28.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 Id="rId3" Type="http://schemas.openxmlformats.org/officeDocument/2006/relationships/image" Target="../media/image30.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emf"/><Relationship Id="rId3" Type="http://schemas.openxmlformats.org/officeDocument/2006/relationships/image" Target="../media/image32.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png"/><Relationship Id="rId1" Type="http://schemas.microsoft.com/office/2007/relationships/media" Target="../media/media1.gif"/><Relationship Id="rId2" Type="http://schemas.openxmlformats.org/officeDocument/2006/relationships/video" Target="../media/media1.gif"/></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gif"/><Relationship Id="rId2" Type="http://schemas.openxmlformats.org/officeDocument/2006/relationships/video" Target="../media/media2.gif"/></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png"/><Relationship Id="rId1" Type="http://schemas.microsoft.com/office/2007/relationships/media" Target="../media/media3.gif"/><Relationship Id="rId2" Type="http://schemas.openxmlformats.org/officeDocument/2006/relationships/video" Target="../media/media3.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35116" y="2123747"/>
            <a:ext cx="9008884" cy="1470025"/>
          </a:xfrm>
        </p:spPr>
        <p:txBody>
          <a:bodyPr>
            <a:normAutofit/>
          </a:bodyPr>
          <a:lstStyle/>
          <a:p>
            <a:r>
              <a:rPr kumimoji="1" lang="en-US" altLang="ja-JP" sz="3600" dirty="0" smtClean="0"/>
              <a:t>Scratch</a:t>
            </a:r>
            <a:r>
              <a:rPr lang="ja-JP" altLang="en-US" sz="3600" dirty="0" smtClean="0"/>
              <a:t>プログラムの可視化による類似度推定</a:t>
            </a:r>
            <a:endParaRPr kumimoji="1" lang="ja-JP" altLang="en-US" sz="3600" dirty="0"/>
          </a:p>
        </p:txBody>
      </p:sp>
      <p:sp>
        <p:nvSpPr>
          <p:cNvPr id="3" name="サブタイトル 2"/>
          <p:cNvSpPr>
            <a:spLocks noGrp="1"/>
          </p:cNvSpPr>
          <p:nvPr>
            <p:ph type="subTitle" idx="1"/>
          </p:nvPr>
        </p:nvSpPr>
        <p:spPr/>
        <p:txBody>
          <a:bodyPr/>
          <a:lstStyle/>
          <a:p>
            <a:r>
              <a:rPr kumimoji="1" lang="en-US" altLang="ja-JP" dirty="0" smtClean="0">
                <a:solidFill>
                  <a:schemeClr val="tx1"/>
                </a:solidFill>
              </a:rPr>
              <a:t>2016</a:t>
            </a:r>
            <a:r>
              <a:rPr kumimoji="1" lang="ja-JP" altLang="en-US" dirty="0" smtClean="0">
                <a:solidFill>
                  <a:schemeClr val="tx1"/>
                </a:solidFill>
              </a:rPr>
              <a:t>年度　来住ゼミ</a:t>
            </a:r>
            <a:endParaRPr kumimoji="1" lang="en-US" altLang="ja-JP" dirty="0" smtClean="0">
              <a:solidFill>
                <a:schemeClr val="tx1"/>
              </a:solidFill>
            </a:endParaRPr>
          </a:p>
          <a:p>
            <a:r>
              <a:rPr kumimoji="1" lang="en-US" altLang="ja-JP" sz="2800" dirty="0" smtClean="0">
                <a:solidFill>
                  <a:schemeClr val="tx1"/>
                </a:solidFill>
              </a:rPr>
              <a:t>G13908 </a:t>
            </a:r>
            <a:r>
              <a:rPr kumimoji="1" lang="ja-JP" altLang="en-US" sz="2800" dirty="0" smtClean="0">
                <a:solidFill>
                  <a:schemeClr val="tx1"/>
                </a:solidFill>
              </a:rPr>
              <a:t>岩科智彩</a:t>
            </a:r>
            <a:endParaRPr kumimoji="1" lang="en-US" altLang="ja-JP" sz="2800" dirty="0" smtClean="0">
              <a:solidFill>
                <a:schemeClr val="tx1"/>
              </a:solidFill>
            </a:endParaRPr>
          </a:p>
          <a:p>
            <a:r>
              <a:rPr lang="en-US" altLang="ja-JP" sz="2800" dirty="0" smtClean="0">
                <a:solidFill>
                  <a:schemeClr val="tx1"/>
                </a:solidFill>
              </a:rPr>
              <a:t>G13924 </a:t>
            </a:r>
            <a:r>
              <a:rPr lang="ja-JP" altLang="en-US" sz="2800" dirty="0" smtClean="0">
                <a:solidFill>
                  <a:schemeClr val="tx1"/>
                </a:solidFill>
              </a:rPr>
              <a:t>森下汐美</a:t>
            </a:r>
            <a:endParaRPr kumimoji="1" lang="ja-JP" altLang="en-US" sz="2800" dirty="0">
              <a:solidFill>
                <a:schemeClr val="tx1"/>
              </a:solidFill>
            </a:endParaRPr>
          </a:p>
        </p:txBody>
      </p:sp>
    </p:spTree>
    <p:extLst>
      <p:ext uri="{BB962C8B-B14F-4D97-AF65-F5344CB8AC3E}">
        <p14:creationId xmlns:p14="http://schemas.microsoft.com/office/powerpoint/2010/main" val="397334987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smtClean="0"/>
              <a:t>Scratch</a:t>
            </a:r>
            <a:r>
              <a:rPr lang="ja-JP" altLang="en-US" dirty="0" smtClean="0"/>
              <a:t>のプログラム</a:t>
            </a:r>
            <a:r>
              <a:rPr lang="ja-JP" altLang="en-US" dirty="0" smtClean="0"/>
              <a:t>と</a:t>
            </a:r>
            <a:r>
              <a:rPr lang="en-US" altLang="ja-JP" dirty="0" smtClean="0"/>
              <a:t>JSON</a:t>
            </a:r>
            <a:endParaRPr kumimoji="1" lang="ja-JP" altLang="en-US" dirty="0"/>
          </a:p>
        </p:txBody>
      </p:sp>
      <p:sp>
        <p:nvSpPr>
          <p:cNvPr id="3" name="コンテンツ プレースホルダー 2"/>
          <p:cNvSpPr>
            <a:spLocks noGrp="1"/>
          </p:cNvSpPr>
          <p:nvPr>
            <p:ph idx="1"/>
          </p:nvPr>
        </p:nvSpPr>
        <p:spPr>
          <a:xfrm>
            <a:off x="457200" y="1363025"/>
            <a:ext cx="8229600" cy="4525963"/>
          </a:xfrm>
        </p:spPr>
        <p:txBody>
          <a:bodyPr/>
          <a:lstStyle/>
          <a:p>
            <a:r>
              <a:rPr kumimoji="1" lang="en-US" altLang="ja-JP" dirty="0" smtClean="0"/>
              <a:t>Scratch</a:t>
            </a:r>
            <a:r>
              <a:rPr kumimoji="1" lang="ja-JP" altLang="en-US" dirty="0" smtClean="0"/>
              <a:t>プログラムをダウンロードすると</a:t>
            </a:r>
            <a:r>
              <a:rPr kumimoji="1" lang="en-US" altLang="ja-JP" dirty="0" smtClean="0"/>
              <a:t>JSON</a:t>
            </a:r>
            <a:r>
              <a:rPr kumimoji="1" lang="ja-JP" altLang="en-US" dirty="0" smtClean="0"/>
              <a:t>型のプログラムに変換される。</a:t>
            </a:r>
            <a:endParaRPr kumimoji="1" lang="ja-JP" altLang="en-US" dirty="0"/>
          </a:p>
        </p:txBody>
      </p:sp>
      <p:pic>
        <p:nvPicPr>
          <p:cNvPr id="6" name="図 5" descr="スクリーンショット 0029-01-26 15.40.3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4206" y="3547460"/>
            <a:ext cx="5012594" cy="1479126"/>
          </a:xfrm>
          <a:prstGeom prst="rect">
            <a:avLst/>
          </a:prstGeom>
        </p:spPr>
      </p:pic>
      <p:pic>
        <p:nvPicPr>
          <p:cNvPr id="7" name="図 6" descr="blockcom.pdf"/>
          <p:cNvPicPr>
            <a:picLocks noChangeAspect="1"/>
          </p:cNvPicPr>
          <p:nvPr/>
        </p:nvPicPr>
        <p:blipFill rotWithShape="1">
          <a:blip r:embed="rId4">
            <a:extLst>
              <a:ext uri="{28A0092B-C50C-407E-A947-70E740481C1C}">
                <a14:useLocalDpi xmlns:a14="http://schemas.microsoft.com/office/drawing/2010/main" val="0"/>
              </a:ext>
            </a:extLst>
          </a:blip>
          <a:srcRect l="12288" r="18390"/>
          <a:stretch/>
        </p:blipFill>
        <p:spPr>
          <a:xfrm>
            <a:off x="650274" y="2753642"/>
            <a:ext cx="2340986" cy="2272944"/>
          </a:xfrm>
          <a:prstGeom prst="rect">
            <a:avLst/>
          </a:prstGeom>
        </p:spPr>
      </p:pic>
      <p:sp>
        <p:nvSpPr>
          <p:cNvPr id="8" name="テキスト ボックス 7"/>
          <p:cNvSpPr txBox="1"/>
          <p:nvPr/>
        </p:nvSpPr>
        <p:spPr>
          <a:xfrm>
            <a:off x="849181" y="5202554"/>
            <a:ext cx="1901708" cy="369332"/>
          </a:xfrm>
          <a:prstGeom prst="rect">
            <a:avLst/>
          </a:prstGeom>
          <a:noFill/>
        </p:spPr>
        <p:txBody>
          <a:bodyPr wrap="none" rtlCol="0">
            <a:spAutoFit/>
          </a:bodyPr>
          <a:lstStyle/>
          <a:p>
            <a:r>
              <a:rPr kumimoji="1" lang="en-US" altLang="ja-JP" dirty="0" smtClean="0"/>
              <a:t>Scratch</a:t>
            </a:r>
            <a:r>
              <a:rPr kumimoji="1" lang="ja-JP" altLang="en-US" dirty="0" smtClean="0"/>
              <a:t>プログラム</a:t>
            </a:r>
            <a:endParaRPr kumimoji="1" lang="ja-JP" altLang="en-US" dirty="0"/>
          </a:p>
        </p:txBody>
      </p:sp>
      <p:sp>
        <p:nvSpPr>
          <p:cNvPr id="9" name="テキスト ボックス 8"/>
          <p:cNvSpPr txBox="1"/>
          <p:nvPr/>
        </p:nvSpPr>
        <p:spPr>
          <a:xfrm>
            <a:off x="4911480" y="5171949"/>
            <a:ext cx="2382082" cy="369332"/>
          </a:xfrm>
          <a:prstGeom prst="rect">
            <a:avLst/>
          </a:prstGeom>
          <a:noFill/>
        </p:spPr>
        <p:txBody>
          <a:bodyPr wrap="none" rtlCol="0">
            <a:spAutoFit/>
          </a:bodyPr>
          <a:lstStyle/>
          <a:p>
            <a:r>
              <a:rPr lang="en-US" altLang="ja-JP" dirty="0" smtClean="0"/>
              <a:t>JSON</a:t>
            </a:r>
            <a:r>
              <a:rPr lang="ja-JP" altLang="en-US" dirty="0" smtClean="0"/>
              <a:t>に変換されたもの</a:t>
            </a:r>
            <a:endParaRPr kumimoji="1" lang="ja-JP" altLang="en-US" dirty="0"/>
          </a:p>
        </p:txBody>
      </p:sp>
    </p:spTree>
    <p:extLst>
      <p:ext uri="{BB962C8B-B14F-4D97-AF65-F5344CB8AC3E}">
        <p14:creationId xmlns:p14="http://schemas.microsoft.com/office/powerpoint/2010/main" val="415603236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数値化（</a:t>
            </a:r>
            <a:r>
              <a:rPr kumimoji="1" lang="ja-JP" altLang="en-US" dirty="0" smtClean="0"/>
              <a:t>ブロック数とスプライト数）</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ブロック数の</a:t>
            </a:r>
            <a:r>
              <a:rPr lang="ja-JP" altLang="en-US" dirty="0" smtClean="0"/>
              <a:t>集計</a:t>
            </a:r>
            <a:endParaRPr lang="en-US" altLang="ja-JP" dirty="0" smtClean="0"/>
          </a:p>
          <a:p>
            <a:r>
              <a:rPr lang="ja-JP" altLang="en-US" dirty="0"/>
              <a:t>スプライト数の集計</a:t>
            </a:r>
          </a:p>
          <a:p>
            <a:endParaRPr kumimoji="1" lang="ja-JP" altLang="en-US" dirty="0"/>
          </a:p>
        </p:txBody>
      </p:sp>
      <p:pic>
        <p:nvPicPr>
          <p:cNvPr id="6" name="図 5" descr="スクリーンショット 0029-01-26 15.45.2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7942" y="3884759"/>
            <a:ext cx="5307150" cy="505084"/>
          </a:xfrm>
          <a:prstGeom prst="rect">
            <a:avLst/>
          </a:prstGeom>
        </p:spPr>
      </p:pic>
      <p:grpSp>
        <p:nvGrpSpPr>
          <p:cNvPr id="14" name="図形グループ 13"/>
          <p:cNvGrpSpPr/>
          <p:nvPr/>
        </p:nvGrpSpPr>
        <p:grpSpPr>
          <a:xfrm>
            <a:off x="457200" y="2821011"/>
            <a:ext cx="8600733" cy="3966446"/>
            <a:chOff x="457200" y="2821011"/>
            <a:chExt cx="8600733" cy="3966446"/>
          </a:xfrm>
        </p:grpSpPr>
        <p:pic>
          <p:nvPicPr>
            <p:cNvPr id="4" name="図 3" descr="スクリーンショット 0029-01-26 15.45.1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821011"/>
              <a:ext cx="2983833" cy="3966446"/>
            </a:xfrm>
            <a:prstGeom prst="rect">
              <a:avLst/>
            </a:prstGeom>
          </p:spPr>
        </p:pic>
        <p:sp>
          <p:nvSpPr>
            <p:cNvPr id="8" name="正方形/長方形 7"/>
            <p:cNvSpPr/>
            <p:nvPr/>
          </p:nvSpPr>
          <p:spPr>
            <a:xfrm>
              <a:off x="581421" y="4483379"/>
              <a:ext cx="2700550" cy="260127"/>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9" name="正方形/長方形 8"/>
            <p:cNvSpPr/>
            <p:nvPr/>
          </p:nvSpPr>
          <p:spPr>
            <a:xfrm>
              <a:off x="3510872" y="3754695"/>
              <a:ext cx="5547061" cy="812842"/>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cxnSp>
          <p:nvCxnSpPr>
            <p:cNvPr id="11" name="直線コネクタ 10"/>
            <p:cNvCxnSpPr/>
            <p:nvPr/>
          </p:nvCxnSpPr>
          <p:spPr>
            <a:xfrm flipV="1">
              <a:off x="3281971" y="3754695"/>
              <a:ext cx="228901" cy="728684"/>
            </a:xfrm>
            <a:prstGeom prst="line">
              <a:avLst/>
            </a:prstGeom>
          </p:spPr>
          <p:style>
            <a:lnRef idx="2">
              <a:schemeClr val="accent6"/>
            </a:lnRef>
            <a:fillRef idx="0">
              <a:schemeClr val="accent6"/>
            </a:fillRef>
            <a:effectRef idx="1">
              <a:schemeClr val="accent6"/>
            </a:effectRef>
            <a:fontRef idx="minor">
              <a:schemeClr val="tx1"/>
            </a:fontRef>
          </p:style>
        </p:cxnSp>
        <p:cxnSp>
          <p:nvCxnSpPr>
            <p:cNvPr id="12" name="直線コネクタ 11"/>
            <p:cNvCxnSpPr/>
            <p:nvPr/>
          </p:nvCxnSpPr>
          <p:spPr>
            <a:xfrm flipV="1">
              <a:off x="3281971" y="4567537"/>
              <a:ext cx="228901" cy="175969"/>
            </a:xfrm>
            <a:prstGeom prst="line">
              <a:avLst/>
            </a:prstGeom>
          </p:spPr>
          <p:style>
            <a:lnRef idx="2">
              <a:schemeClr val="accent6"/>
            </a:lnRef>
            <a:fillRef idx="0">
              <a:schemeClr val="accent6"/>
            </a:fillRef>
            <a:effectRef idx="1">
              <a:schemeClr val="accent6"/>
            </a:effectRef>
            <a:fontRef idx="minor">
              <a:schemeClr val="tx1"/>
            </a:fontRef>
          </p:style>
        </p:cxnSp>
      </p:grpSp>
    </p:spTree>
    <p:extLst>
      <p:ext uri="{BB962C8B-B14F-4D97-AF65-F5344CB8AC3E}">
        <p14:creationId xmlns:p14="http://schemas.microsoft.com/office/powerpoint/2010/main" val="26859033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数値化</a:t>
            </a:r>
            <a:r>
              <a:rPr lang="ja-JP" altLang="en-US" dirty="0" smtClean="0"/>
              <a:t>（</a:t>
            </a:r>
            <a:r>
              <a:rPr lang="en-US" altLang="ja-JP" dirty="0" err="1" smtClean="0"/>
              <a:t>cos</a:t>
            </a:r>
            <a:r>
              <a:rPr lang="ja-JP" altLang="en-US" dirty="0" smtClean="0"/>
              <a:t>類似度）</a:t>
            </a:r>
            <a:endParaRPr kumimoji="1" lang="ja-JP" altLang="en-US" dirty="0"/>
          </a:p>
        </p:txBody>
      </p:sp>
      <p:pic>
        <p:nvPicPr>
          <p:cNvPr id="5" name="コンテンツ プレースホルダー 4" descr="スクリーンショット 0029-01-26 15.56.00.png"/>
          <p:cNvPicPr>
            <a:picLocks noGrp="1" noChangeAspect="1"/>
          </p:cNvPicPr>
          <p:nvPr>
            <p:ph idx="1"/>
          </p:nvPr>
        </p:nvPicPr>
        <p:blipFill rotWithShape="1">
          <a:blip r:embed="rId2">
            <a:extLst>
              <a:ext uri="{28A0092B-C50C-407E-A947-70E740481C1C}">
                <a14:useLocalDpi xmlns:a14="http://schemas.microsoft.com/office/drawing/2010/main" val="0"/>
              </a:ext>
            </a:extLst>
          </a:blip>
          <a:srcRect t="-3080" b="9081"/>
          <a:stretch/>
        </p:blipFill>
        <p:spPr>
          <a:xfrm>
            <a:off x="457200" y="3717912"/>
            <a:ext cx="8049914" cy="1496753"/>
          </a:xfrm>
        </p:spPr>
      </p:pic>
      <p:sp>
        <p:nvSpPr>
          <p:cNvPr id="6" name="テキスト ボックス 5"/>
          <p:cNvSpPr txBox="1"/>
          <p:nvPr/>
        </p:nvSpPr>
        <p:spPr>
          <a:xfrm>
            <a:off x="1147704" y="1750230"/>
            <a:ext cx="6774644" cy="1938992"/>
          </a:xfrm>
          <a:prstGeom prst="rect">
            <a:avLst/>
          </a:prstGeom>
          <a:noFill/>
        </p:spPr>
        <p:txBody>
          <a:bodyPr wrap="square" rtlCol="0">
            <a:spAutoFit/>
          </a:bodyPr>
          <a:lstStyle/>
          <a:p>
            <a:pPr marL="342900" indent="-342900">
              <a:buFont typeface="+mj-lt"/>
              <a:buAutoNum type="arabicPeriod"/>
            </a:pPr>
            <a:r>
              <a:rPr lang="en-US" altLang="en-US" sz="2400" dirty="0" smtClean="0"/>
              <a:t>2</a:t>
            </a:r>
            <a:r>
              <a:rPr lang="ja-JP" altLang="en-US" sz="2400" dirty="0" smtClean="0"/>
              <a:t>つのプログラムを使用</a:t>
            </a:r>
            <a:endParaRPr lang="en-US" altLang="ja-JP" sz="2400" dirty="0" smtClean="0"/>
          </a:p>
          <a:p>
            <a:pPr marL="342900" indent="-342900">
              <a:buFont typeface="+mj-lt"/>
              <a:buAutoNum type="arabicPeriod"/>
            </a:pPr>
            <a:r>
              <a:rPr lang="ja-JP" altLang="en-US" sz="2400" dirty="0" smtClean="0"/>
              <a:t>ブロックを種類ごとに数の集計をする</a:t>
            </a:r>
            <a:endParaRPr lang="en-US" altLang="ja-JP" sz="2400" dirty="0" smtClean="0"/>
          </a:p>
          <a:p>
            <a:pPr marL="342900" indent="-342900">
              <a:buFont typeface="+mj-lt"/>
              <a:buAutoNum type="arabicPeriod"/>
            </a:pPr>
            <a:r>
              <a:rPr kumimoji="1" lang="ja-JP" altLang="en-US" sz="2400" dirty="0" smtClean="0"/>
              <a:t>数字だけのベクターにする</a:t>
            </a:r>
            <a:endParaRPr kumimoji="1" lang="en-US" altLang="ja-JP" sz="2400" dirty="0" smtClean="0"/>
          </a:p>
          <a:p>
            <a:pPr marL="342900" indent="-342900">
              <a:buFont typeface="+mj-lt"/>
              <a:buAutoNum type="arabicPeriod"/>
            </a:pPr>
            <a:r>
              <a:rPr lang="en-US" altLang="ja-JP" sz="2400" dirty="0" err="1" smtClean="0"/>
              <a:t>cos</a:t>
            </a:r>
            <a:r>
              <a:rPr lang="ja-JP" altLang="en-US" sz="2400" dirty="0" smtClean="0"/>
              <a:t>類似度の公式に当てはめる</a:t>
            </a:r>
            <a:endParaRPr lang="en-US" altLang="ja-JP" sz="2400" dirty="0" smtClean="0"/>
          </a:p>
          <a:p>
            <a:pPr marL="342900" indent="-342900">
              <a:buFont typeface="+mj-lt"/>
              <a:buAutoNum type="arabicPeriod"/>
            </a:pPr>
            <a:r>
              <a:rPr lang="ja-JP" altLang="en-US" sz="2400" dirty="0" smtClean="0"/>
              <a:t>似ているものほど</a:t>
            </a:r>
            <a:r>
              <a:rPr lang="en-US" altLang="ja-JP" sz="2400" dirty="0" smtClean="0"/>
              <a:t>1</a:t>
            </a:r>
            <a:r>
              <a:rPr lang="ja-JP" altLang="en-US" sz="2400" dirty="0" smtClean="0"/>
              <a:t>に近い値になる</a:t>
            </a:r>
            <a:endParaRPr kumimoji="1" lang="ja-JP" altLang="en-US" sz="2400" dirty="0"/>
          </a:p>
        </p:txBody>
      </p:sp>
    </p:spTree>
    <p:extLst>
      <p:ext uri="{BB962C8B-B14F-4D97-AF65-F5344CB8AC3E}">
        <p14:creationId xmlns:p14="http://schemas.microsoft.com/office/powerpoint/2010/main" val="4259921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数値化（</a:t>
            </a:r>
            <a:r>
              <a:rPr lang="en-US" altLang="ja-JP" dirty="0" err="1" smtClean="0"/>
              <a:t>c</a:t>
            </a:r>
            <a:r>
              <a:rPr lang="en-US" altLang="ja-JP" dirty="0" err="1" smtClean="0"/>
              <a:t>os</a:t>
            </a:r>
            <a:r>
              <a:rPr lang="ja-JP" altLang="en-US" dirty="0" smtClean="0"/>
              <a:t>類似度）</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プログラムで使用されているブロックを種類ごとに集計しベクターへ</a:t>
            </a:r>
            <a:endParaRPr lang="en-US" altLang="ja-JP" dirty="0" smtClean="0"/>
          </a:p>
          <a:p>
            <a:endParaRPr kumimoji="1" lang="ja-JP" altLang="en-US" dirty="0"/>
          </a:p>
        </p:txBody>
      </p:sp>
      <p:sp>
        <p:nvSpPr>
          <p:cNvPr id="7" name="下矢印 6"/>
          <p:cNvSpPr/>
          <p:nvPr/>
        </p:nvSpPr>
        <p:spPr>
          <a:xfrm>
            <a:off x="3534430" y="4059336"/>
            <a:ext cx="1958472" cy="122396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t>ベクター</a:t>
            </a:r>
            <a:endParaRPr kumimoji="1" lang="ja-JP" altLang="en-US" dirty="0"/>
          </a:p>
        </p:txBody>
      </p:sp>
      <p:pic>
        <p:nvPicPr>
          <p:cNvPr id="8" name="図 7" descr="スクリーンショット 2017-01-24 16.46.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94841"/>
            <a:ext cx="9144000" cy="1264495"/>
          </a:xfrm>
          <a:prstGeom prst="rect">
            <a:avLst/>
          </a:prstGeom>
        </p:spPr>
      </p:pic>
      <p:pic>
        <p:nvPicPr>
          <p:cNvPr id="10" name="図 9" descr="スクリーンショット 2017-01-24 17.19.4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5085" y="5283296"/>
            <a:ext cx="4471557" cy="1274786"/>
          </a:xfrm>
          <a:prstGeom prst="rect">
            <a:avLst/>
          </a:prstGeom>
        </p:spPr>
      </p:pic>
    </p:spTree>
    <p:extLst>
      <p:ext uri="{BB962C8B-B14F-4D97-AF65-F5344CB8AC3E}">
        <p14:creationId xmlns:p14="http://schemas.microsoft.com/office/powerpoint/2010/main" val="415603236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計算方法（</a:t>
            </a:r>
            <a:r>
              <a:rPr kumimoji="1" lang="en-US" altLang="ja-JP" dirty="0" err="1" smtClean="0"/>
              <a:t>cos</a:t>
            </a:r>
            <a:r>
              <a:rPr kumimoji="1" lang="ja-JP" altLang="en-US" dirty="0" smtClean="0"/>
              <a:t>類似度</a:t>
            </a:r>
            <a:r>
              <a:rPr lang="ja-JP" altLang="en-US" dirty="0" smtClean="0"/>
              <a:t>）</a:t>
            </a:r>
            <a:endParaRPr kumimoji="1" lang="ja-JP" altLang="en-US" dirty="0"/>
          </a:p>
        </p:txBody>
      </p:sp>
      <p:sp>
        <p:nvSpPr>
          <p:cNvPr id="3" name="コンテンツ プレースホルダー 2"/>
          <p:cNvSpPr>
            <a:spLocks noGrp="1"/>
          </p:cNvSpPr>
          <p:nvPr>
            <p:ph idx="1"/>
          </p:nvPr>
        </p:nvSpPr>
        <p:spPr/>
        <p:txBody>
          <a:bodyPr/>
          <a:lstStyle/>
          <a:p>
            <a:r>
              <a:rPr lang="en-US" altLang="ja-JP" dirty="0" err="1"/>
              <a:t>c</a:t>
            </a:r>
            <a:r>
              <a:rPr kumimoji="1" lang="en-US" altLang="ja-JP" dirty="0" err="1" smtClean="0"/>
              <a:t>os</a:t>
            </a:r>
            <a:r>
              <a:rPr kumimoji="1" lang="ja-JP" altLang="en-US" dirty="0" smtClean="0"/>
              <a:t>類似度を計算する。</a:t>
            </a:r>
            <a:endParaRPr kumimoji="1" lang="ja-JP" altLang="en-US" dirty="0"/>
          </a:p>
        </p:txBody>
      </p:sp>
      <p:pic>
        <p:nvPicPr>
          <p:cNvPr id="6" name="図 5" descr="スクリーンショット 2017-01-24 16.50.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802" y="4740907"/>
            <a:ext cx="7244817" cy="400777"/>
          </a:xfrm>
          <a:prstGeom prst="rect">
            <a:avLst/>
          </a:prstGeom>
        </p:spPr>
      </p:pic>
      <p:pic>
        <p:nvPicPr>
          <p:cNvPr id="7" name="図 6" descr="スクリーンショット 2017-01-24 16.50.4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802" y="5141684"/>
            <a:ext cx="7244817" cy="376854"/>
          </a:xfrm>
          <a:prstGeom prst="rect">
            <a:avLst/>
          </a:prstGeom>
        </p:spPr>
      </p:pic>
      <p:pic>
        <p:nvPicPr>
          <p:cNvPr id="10" name="図 9" descr="スクリーンショット 2017-01-24 17.22.59.png"/>
          <p:cNvPicPr>
            <a:picLocks noChangeAspect="1"/>
          </p:cNvPicPr>
          <p:nvPr/>
        </p:nvPicPr>
        <p:blipFill rotWithShape="1">
          <a:blip r:embed="rId5">
            <a:extLst>
              <a:ext uri="{28A0092B-C50C-407E-A947-70E740481C1C}">
                <a14:useLocalDpi xmlns:a14="http://schemas.microsoft.com/office/drawing/2010/main" val="0"/>
              </a:ext>
            </a:extLst>
          </a:blip>
          <a:srcRect t="26744" b="23495"/>
          <a:stretch/>
        </p:blipFill>
        <p:spPr>
          <a:xfrm>
            <a:off x="357746" y="5655035"/>
            <a:ext cx="7986894" cy="942256"/>
          </a:xfrm>
          <a:prstGeom prst="rect">
            <a:avLst/>
          </a:prstGeom>
        </p:spPr>
      </p:pic>
      <p:pic>
        <p:nvPicPr>
          <p:cNvPr id="9" name="図 8" descr="スクリーンショット 2017-01-24 17.22.00.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 y="4034693"/>
            <a:ext cx="8461609" cy="851580"/>
          </a:xfrm>
          <a:prstGeom prst="rect">
            <a:avLst/>
          </a:prstGeom>
        </p:spPr>
      </p:pic>
      <p:pic>
        <p:nvPicPr>
          <p:cNvPr id="11" name="図 10" descr="スクリーンショット 2017-01-24 17.19.53.png"/>
          <p:cNvPicPr>
            <a:picLocks noChangeAspect="1"/>
          </p:cNvPicPr>
          <p:nvPr/>
        </p:nvPicPr>
        <p:blipFill rotWithShape="1">
          <a:blip r:embed="rId7">
            <a:extLst>
              <a:ext uri="{28A0092B-C50C-407E-A947-70E740481C1C}">
                <a14:useLocalDpi xmlns:a14="http://schemas.microsoft.com/office/drawing/2010/main" val="0"/>
              </a:ext>
            </a:extLst>
          </a:blip>
          <a:srcRect l="4382" t="5639" r="5764" b="12132"/>
          <a:stretch/>
        </p:blipFill>
        <p:spPr>
          <a:xfrm>
            <a:off x="592802" y="2478864"/>
            <a:ext cx="2780973" cy="1555829"/>
          </a:xfrm>
          <a:prstGeom prst="rect">
            <a:avLst/>
          </a:prstGeom>
        </p:spPr>
      </p:pic>
    </p:spTree>
    <p:extLst>
      <p:ext uri="{BB962C8B-B14F-4D97-AF65-F5344CB8AC3E}">
        <p14:creationId xmlns:p14="http://schemas.microsoft.com/office/powerpoint/2010/main" val="209437089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05780"/>
            <a:ext cx="8229600" cy="1143000"/>
          </a:xfrm>
        </p:spPr>
        <p:txBody>
          <a:bodyPr/>
          <a:lstStyle/>
          <a:p>
            <a:r>
              <a:rPr lang="ja-JP" altLang="en-US" dirty="0" smtClean="0"/>
              <a:t>実験</a:t>
            </a:r>
            <a:r>
              <a:rPr kumimoji="1" lang="ja-JP" altLang="en-US" dirty="0" smtClean="0"/>
              <a:t>方法</a:t>
            </a:r>
            <a:endParaRPr kumimoji="1" lang="ja-JP" altLang="en-US" dirty="0"/>
          </a:p>
        </p:txBody>
      </p:sp>
      <p:sp>
        <p:nvSpPr>
          <p:cNvPr id="3" name="コンテンツ プレースホルダー 2"/>
          <p:cNvSpPr>
            <a:spLocks noGrp="1"/>
          </p:cNvSpPr>
          <p:nvPr>
            <p:ph idx="1"/>
          </p:nvPr>
        </p:nvSpPr>
        <p:spPr>
          <a:xfrm>
            <a:off x="457200" y="1278866"/>
            <a:ext cx="8229600" cy="4525963"/>
          </a:xfrm>
        </p:spPr>
        <p:txBody>
          <a:bodyPr/>
          <a:lstStyle/>
          <a:p>
            <a:r>
              <a:rPr kumimoji="1" lang="ja-JP" altLang="en-US" dirty="0" smtClean="0"/>
              <a:t>元プロジェクト</a:t>
            </a:r>
            <a:r>
              <a:rPr kumimoji="1" lang="ja-JP" altLang="en-US" dirty="0" smtClean="0"/>
              <a:t>を</a:t>
            </a:r>
            <a:r>
              <a:rPr lang="en-US" altLang="ja-JP" dirty="0" smtClean="0"/>
              <a:t>0</a:t>
            </a:r>
            <a:r>
              <a:rPr lang="ja-JP" altLang="en-US" dirty="0" smtClean="0"/>
              <a:t>段目とする。</a:t>
            </a:r>
          </a:p>
          <a:p>
            <a:r>
              <a:rPr lang="ja-JP" altLang="en-US" dirty="0" smtClean="0"/>
              <a:t>元のプロジェクトからの引用を</a:t>
            </a:r>
            <a:r>
              <a:rPr lang="en-US" altLang="ja-JP" dirty="0" smtClean="0"/>
              <a:t>1</a:t>
            </a:r>
            <a:r>
              <a:rPr lang="ja-JP" altLang="en-US" dirty="0" smtClean="0"/>
              <a:t>段目、</a:t>
            </a:r>
            <a:r>
              <a:rPr lang="en-US" altLang="ja-JP" dirty="0" smtClean="0"/>
              <a:t>1</a:t>
            </a:r>
            <a:r>
              <a:rPr lang="ja-JP" altLang="en-US" dirty="0" smtClean="0"/>
              <a:t>段目からの引用を</a:t>
            </a:r>
            <a:r>
              <a:rPr lang="en-US" altLang="ja-JP" dirty="0" smtClean="0"/>
              <a:t>2</a:t>
            </a:r>
            <a:r>
              <a:rPr lang="ja-JP" altLang="en-US" dirty="0" smtClean="0"/>
              <a:t>段目</a:t>
            </a:r>
            <a:r>
              <a:rPr lang="en-US" altLang="ja-JP" dirty="0" smtClean="0"/>
              <a:t>…..</a:t>
            </a:r>
            <a:endParaRPr lang="en-US" altLang="ja-JP" dirty="0" smtClean="0"/>
          </a:p>
        </p:txBody>
      </p:sp>
      <p:grpSp>
        <p:nvGrpSpPr>
          <p:cNvPr id="4" name="図形グループ 3"/>
          <p:cNvGrpSpPr/>
          <p:nvPr/>
        </p:nvGrpSpPr>
        <p:grpSpPr>
          <a:xfrm>
            <a:off x="2707226" y="3088477"/>
            <a:ext cx="3908972" cy="3064480"/>
            <a:chOff x="5034099" y="3424644"/>
            <a:chExt cx="4056349" cy="3180018"/>
          </a:xfrm>
        </p:grpSpPr>
        <p:pic>
          <p:nvPicPr>
            <p:cNvPr id="5" name="図 4" descr="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4099" y="3424644"/>
              <a:ext cx="4056349" cy="3180018"/>
            </a:xfrm>
            <a:prstGeom prst="rect">
              <a:avLst/>
            </a:prstGeom>
          </p:spPr>
        </p:pic>
        <p:sp>
          <p:nvSpPr>
            <p:cNvPr id="19" name="円/楕円 18"/>
            <p:cNvSpPr/>
            <p:nvPr/>
          </p:nvSpPr>
          <p:spPr>
            <a:xfrm>
              <a:off x="7093395" y="5832269"/>
              <a:ext cx="482321" cy="498325"/>
            </a:xfrm>
            <a:prstGeom prst="ellipse">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dirty="0">
                  <a:ln w="18415" cmpd="sng">
                    <a:solidFill>
                      <a:srgbClr val="000000"/>
                    </a:solidFill>
                    <a:prstDash val="solid"/>
                  </a:ln>
                  <a:solidFill>
                    <a:srgbClr val="000000"/>
                  </a:solidFill>
                </a:rPr>
                <a:t>0</a:t>
              </a:r>
              <a:endParaRPr kumimoji="1" lang="ja-JP" altLang="en-US" dirty="0">
                <a:ln w="18415" cmpd="sng">
                  <a:solidFill>
                    <a:srgbClr val="000000"/>
                  </a:solidFill>
                  <a:prstDash val="solid"/>
                </a:ln>
                <a:solidFill>
                  <a:srgbClr val="000000"/>
                </a:solidFill>
              </a:endParaRPr>
            </a:p>
          </p:txBody>
        </p:sp>
        <p:sp>
          <p:nvSpPr>
            <p:cNvPr id="21" name="円/楕円 20"/>
            <p:cNvSpPr/>
            <p:nvPr/>
          </p:nvSpPr>
          <p:spPr>
            <a:xfrm>
              <a:off x="6611074" y="5181333"/>
              <a:ext cx="482321" cy="498325"/>
            </a:xfrm>
            <a:prstGeom prst="ellipse">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en-US" dirty="0" smtClean="0">
                  <a:ln w="18415" cmpd="sng">
                    <a:solidFill>
                      <a:srgbClr val="000000"/>
                    </a:solidFill>
                    <a:prstDash val="solid"/>
                  </a:ln>
                  <a:solidFill>
                    <a:srgbClr val="000000"/>
                  </a:solidFill>
                  <a:effectLst>
                    <a:outerShdw blurRad="63500" dir="3600000" algn="tl" rotWithShape="0">
                      <a:srgbClr val="000000">
                        <a:alpha val="70000"/>
                      </a:srgbClr>
                    </a:outerShdw>
                  </a:effectLst>
                </a:rPr>
                <a:t>1</a:t>
              </a:r>
              <a:endParaRPr kumimoji="1" lang="ja-JP" altLang="en-US" dirty="0">
                <a:ln w="18415" cmpd="sng">
                  <a:solidFill>
                    <a:srgbClr val="000000"/>
                  </a:solidFill>
                  <a:prstDash val="solid"/>
                </a:ln>
                <a:solidFill>
                  <a:srgbClr val="000000"/>
                </a:solidFill>
              </a:endParaRPr>
            </a:p>
          </p:txBody>
        </p:sp>
        <p:sp>
          <p:nvSpPr>
            <p:cNvPr id="22" name="円/楕円 21"/>
            <p:cNvSpPr/>
            <p:nvPr/>
          </p:nvSpPr>
          <p:spPr>
            <a:xfrm>
              <a:off x="5891695" y="4990063"/>
              <a:ext cx="482321" cy="498325"/>
            </a:xfrm>
            <a:prstGeom prst="ellipse">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en-US" dirty="0" smtClean="0">
                  <a:ln w="18415" cmpd="sng">
                    <a:solidFill>
                      <a:srgbClr val="000000"/>
                    </a:solidFill>
                    <a:prstDash val="solid"/>
                  </a:ln>
                  <a:solidFill>
                    <a:srgbClr val="000000"/>
                  </a:solidFill>
                  <a:effectLst>
                    <a:outerShdw blurRad="63500" dir="3600000" algn="tl" rotWithShape="0">
                      <a:srgbClr val="000000">
                        <a:alpha val="70000"/>
                      </a:srgbClr>
                    </a:outerShdw>
                  </a:effectLst>
                </a:rPr>
                <a:t>2</a:t>
              </a:r>
              <a:endParaRPr kumimoji="1" lang="ja-JP" altLang="en-US" dirty="0">
                <a:ln w="18415" cmpd="sng">
                  <a:solidFill>
                    <a:srgbClr val="000000"/>
                  </a:solidFill>
                  <a:prstDash val="solid"/>
                </a:ln>
                <a:solidFill>
                  <a:srgbClr val="000000"/>
                </a:solidFill>
              </a:endParaRPr>
            </a:p>
          </p:txBody>
        </p:sp>
        <p:sp>
          <p:nvSpPr>
            <p:cNvPr id="23" name="円/楕円 22"/>
            <p:cNvSpPr/>
            <p:nvPr/>
          </p:nvSpPr>
          <p:spPr>
            <a:xfrm>
              <a:off x="7467300" y="5181333"/>
              <a:ext cx="482321" cy="498325"/>
            </a:xfrm>
            <a:prstGeom prst="ellipse">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en-US" dirty="0" smtClean="0">
                  <a:ln w="18415" cmpd="sng">
                    <a:solidFill>
                      <a:srgbClr val="000000"/>
                    </a:solidFill>
                    <a:prstDash val="solid"/>
                  </a:ln>
                  <a:solidFill>
                    <a:srgbClr val="000000"/>
                  </a:solidFill>
                  <a:effectLst>
                    <a:outerShdw blurRad="63500" dir="3600000" algn="tl" rotWithShape="0">
                      <a:srgbClr val="000000">
                        <a:alpha val="70000"/>
                      </a:srgbClr>
                    </a:outerShdw>
                  </a:effectLst>
                </a:rPr>
                <a:t>1</a:t>
              </a:r>
              <a:endParaRPr kumimoji="1" lang="ja-JP" altLang="en-US" dirty="0">
                <a:ln w="18415" cmpd="sng">
                  <a:solidFill>
                    <a:srgbClr val="000000"/>
                  </a:solidFill>
                  <a:prstDash val="solid"/>
                </a:ln>
                <a:solidFill>
                  <a:srgbClr val="000000"/>
                </a:solidFill>
              </a:endParaRPr>
            </a:p>
          </p:txBody>
        </p:sp>
        <p:sp>
          <p:nvSpPr>
            <p:cNvPr id="24" name="円/楕円 23"/>
            <p:cNvSpPr/>
            <p:nvPr/>
          </p:nvSpPr>
          <p:spPr>
            <a:xfrm>
              <a:off x="7872765" y="5488388"/>
              <a:ext cx="482321" cy="498325"/>
            </a:xfrm>
            <a:prstGeom prst="ellipse">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en-US" dirty="0" smtClean="0">
                  <a:ln w="18415" cmpd="sng">
                    <a:solidFill>
                      <a:srgbClr val="000000"/>
                    </a:solidFill>
                    <a:prstDash val="solid"/>
                  </a:ln>
                  <a:solidFill>
                    <a:srgbClr val="000000"/>
                  </a:solidFill>
                  <a:effectLst>
                    <a:outerShdw blurRad="63500" dir="3600000" algn="tl" rotWithShape="0">
                      <a:srgbClr val="000000">
                        <a:alpha val="70000"/>
                      </a:srgbClr>
                    </a:outerShdw>
                  </a:effectLst>
                </a:rPr>
                <a:t>1</a:t>
              </a:r>
              <a:endParaRPr kumimoji="1" lang="ja-JP" altLang="en-US" dirty="0">
                <a:ln w="18415" cmpd="sng">
                  <a:solidFill>
                    <a:srgbClr val="000000"/>
                  </a:solidFill>
                  <a:prstDash val="solid"/>
                </a:ln>
                <a:solidFill>
                  <a:srgbClr val="000000"/>
                </a:solidFill>
              </a:endParaRPr>
            </a:p>
          </p:txBody>
        </p:sp>
        <p:sp>
          <p:nvSpPr>
            <p:cNvPr id="26" name="円/楕円 25"/>
            <p:cNvSpPr/>
            <p:nvPr/>
          </p:nvSpPr>
          <p:spPr>
            <a:xfrm>
              <a:off x="6643006" y="4369730"/>
              <a:ext cx="482321" cy="498325"/>
            </a:xfrm>
            <a:prstGeom prst="ellipse">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en-US" dirty="0" smtClean="0">
                  <a:ln w="18415" cmpd="sng">
                    <a:solidFill>
                      <a:srgbClr val="000000"/>
                    </a:solidFill>
                    <a:prstDash val="solid"/>
                  </a:ln>
                  <a:solidFill>
                    <a:srgbClr val="000000"/>
                  </a:solidFill>
                  <a:effectLst>
                    <a:outerShdw blurRad="63500" dir="3600000" algn="tl" rotWithShape="0">
                      <a:srgbClr val="000000">
                        <a:alpha val="70000"/>
                      </a:srgbClr>
                    </a:outerShdw>
                  </a:effectLst>
                </a:rPr>
                <a:t>2</a:t>
              </a:r>
              <a:endParaRPr kumimoji="1" lang="ja-JP" altLang="en-US" dirty="0">
                <a:ln w="18415" cmpd="sng">
                  <a:solidFill>
                    <a:srgbClr val="000000"/>
                  </a:solidFill>
                  <a:prstDash val="solid"/>
                </a:ln>
                <a:solidFill>
                  <a:srgbClr val="000000"/>
                </a:solidFill>
              </a:endParaRPr>
            </a:p>
          </p:txBody>
        </p:sp>
        <p:sp>
          <p:nvSpPr>
            <p:cNvPr id="27" name="円/楕円 26"/>
            <p:cNvSpPr/>
            <p:nvPr/>
          </p:nvSpPr>
          <p:spPr>
            <a:xfrm>
              <a:off x="7575716" y="4369730"/>
              <a:ext cx="482321" cy="498325"/>
            </a:xfrm>
            <a:prstGeom prst="ellipse">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en-US" dirty="0" smtClean="0">
                  <a:ln w="18415" cmpd="sng">
                    <a:solidFill>
                      <a:srgbClr val="000000"/>
                    </a:solidFill>
                    <a:prstDash val="solid"/>
                  </a:ln>
                  <a:solidFill>
                    <a:srgbClr val="000000"/>
                  </a:solidFill>
                  <a:effectLst>
                    <a:outerShdw blurRad="63500" dir="3600000" algn="tl" rotWithShape="0">
                      <a:srgbClr val="000000">
                        <a:alpha val="70000"/>
                      </a:srgbClr>
                    </a:outerShdw>
                  </a:effectLst>
                </a:rPr>
                <a:t>2</a:t>
              </a:r>
              <a:endParaRPr kumimoji="1" lang="ja-JP" altLang="en-US" dirty="0">
                <a:ln w="18415" cmpd="sng">
                  <a:solidFill>
                    <a:srgbClr val="000000"/>
                  </a:solidFill>
                  <a:prstDash val="solid"/>
                </a:ln>
                <a:solidFill>
                  <a:srgbClr val="000000"/>
                </a:solidFill>
              </a:endParaRPr>
            </a:p>
          </p:txBody>
        </p:sp>
        <p:sp>
          <p:nvSpPr>
            <p:cNvPr id="28" name="円/楕円 27"/>
            <p:cNvSpPr/>
            <p:nvPr/>
          </p:nvSpPr>
          <p:spPr>
            <a:xfrm>
              <a:off x="8058037" y="4553350"/>
              <a:ext cx="482321" cy="498325"/>
            </a:xfrm>
            <a:prstGeom prst="ellipse">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en-US" dirty="0" smtClean="0">
                  <a:ln w="18415" cmpd="sng">
                    <a:solidFill>
                      <a:srgbClr val="000000"/>
                    </a:solidFill>
                    <a:prstDash val="solid"/>
                  </a:ln>
                  <a:solidFill>
                    <a:srgbClr val="000000"/>
                  </a:solidFill>
                  <a:effectLst>
                    <a:outerShdw blurRad="63500" dir="3600000" algn="tl" rotWithShape="0">
                      <a:srgbClr val="000000">
                        <a:alpha val="70000"/>
                      </a:srgbClr>
                    </a:outerShdw>
                  </a:effectLst>
                </a:rPr>
                <a:t>2</a:t>
              </a:r>
              <a:endParaRPr kumimoji="1" lang="ja-JP" altLang="en-US" dirty="0">
                <a:ln w="18415" cmpd="sng">
                  <a:solidFill>
                    <a:srgbClr val="000000"/>
                  </a:solidFill>
                  <a:prstDash val="solid"/>
                </a:ln>
                <a:solidFill>
                  <a:srgbClr val="000000"/>
                </a:solidFill>
              </a:endParaRPr>
            </a:p>
          </p:txBody>
        </p:sp>
        <p:sp>
          <p:nvSpPr>
            <p:cNvPr id="29" name="円/楕円 28"/>
            <p:cNvSpPr/>
            <p:nvPr/>
          </p:nvSpPr>
          <p:spPr>
            <a:xfrm>
              <a:off x="8445639" y="4990063"/>
              <a:ext cx="482321" cy="498325"/>
            </a:xfrm>
            <a:prstGeom prst="ellipse">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en-US" dirty="0" smtClean="0">
                  <a:ln w="18415" cmpd="sng">
                    <a:solidFill>
                      <a:srgbClr val="000000"/>
                    </a:solidFill>
                    <a:prstDash val="solid"/>
                  </a:ln>
                  <a:solidFill>
                    <a:srgbClr val="000000"/>
                  </a:solidFill>
                  <a:effectLst>
                    <a:outerShdw blurRad="63500" dir="3600000" algn="tl" rotWithShape="0">
                      <a:srgbClr val="000000">
                        <a:alpha val="70000"/>
                      </a:srgbClr>
                    </a:outerShdw>
                  </a:effectLst>
                </a:rPr>
                <a:t>2</a:t>
              </a:r>
              <a:endParaRPr kumimoji="1" lang="ja-JP" altLang="en-US" dirty="0">
                <a:ln w="18415" cmpd="sng">
                  <a:solidFill>
                    <a:srgbClr val="000000"/>
                  </a:solidFill>
                  <a:prstDash val="solid"/>
                </a:ln>
                <a:solidFill>
                  <a:srgbClr val="000000"/>
                </a:solidFill>
              </a:endParaRPr>
            </a:p>
          </p:txBody>
        </p:sp>
      </p:grpSp>
    </p:spTree>
    <p:extLst>
      <p:ext uri="{BB962C8B-B14F-4D97-AF65-F5344CB8AC3E}">
        <p14:creationId xmlns:p14="http://schemas.microsoft.com/office/powerpoint/2010/main" val="90332300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a:t>
            </a:r>
            <a:r>
              <a:rPr lang="ja-JP" altLang="en-US" dirty="0" smtClean="0"/>
              <a:t>方法</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リミックスツリーの規模に応じて</a:t>
            </a:r>
            <a:r>
              <a:rPr kumimoji="1" lang="en-US" altLang="ja-JP" dirty="0" smtClean="0"/>
              <a:t>2</a:t>
            </a:r>
            <a:r>
              <a:rPr kumimoji="1" lang="ja-JP" altLang="en-US" dirty="0" smtClean="0"/>
              <a:t>種類のゲームについて</a:t>
            </a:r>
            <a:r>
              <a:rPr lang="ja-JP" altLang="en-US" dirty="0" smtClean="0"/>
              <a:t>可視化</a:t>
            </a:r>
            <a:endParaRPr kumimoji="1" lang="en-US" altLang="ja-JP" dirty="0" smtClean="0"/>
          </a:p>
          <a:p>
            <a:r>
              <a:rPr lang="ja-JP" altLang="en-US" dirty="0" smtClean="0"/>
              <a:t>大規模リミックスツリー（約</a:t>
            </a:r>
            <a:r>
              <a:rPr lang="en-US" altLang="ja-JP" dirty="0" smtClean="0"/>
              <a:t>2</a:t>
            </a:r>
            <a:r>
              <a:rPr lang="ja-JP" altLang="en-US" dirty="0" smtClean="0"/>
              <a:t>万個）</a:t>
            </a:r>
            <a:endParaRPr lang="en-US" altLang="ja-JP" dirty="0" smtClean="0"/>
          </a:p>
          <a:p>
            <a:pPr lvl="1"/>
            <a:r>
              <a:rPr lang="en-US" altLang="ja-JP" dirty="0" smtClean="0"/>
              <a:t>Pong Starter</a:t>
            </a:r>
            <a:r>
              <a:rPr lang="ja-JP" altLang="en-US" dirty="0" smtClean="0"/>
              <a:t>（卓球ゲーム）</a:t>
            </a:r>
            <a:endParaRPr lang="en-US" altLang="ja-JP" dirty="0"/>
          </a:p>
          <a:p>
            <a:r>
              <a:rPr lang="ja-JP" altLang="en-US" dirty="0" smtClean="0"/>
              <a:t>小規模リミックスツリー（約</a:t>
            </a:r>
            <a:r>
              <a:rPr lang="en-US" altLang="ja-JP" dirty="0" smtClean="0"/>
              <a:t>200</a:t>
            </a:r>
            <a:r>
              <a:rPr lang="ja-JP" altLang="en-US" dirty="0" smtClean="0"/>
              <a:t>個）</a:t>
            </a:r>
            <a:endParaRPr lang="en-US" altLang="ja-JP" dirty="0" smtClean="0"/>
          </a:p>
          <a:p>
            <a:pPr lvl="1"/>
            <a:r>
              <a:rPr lang="en-US" altLang="ja-JP" dirty="0" smtClean="0"/>
              <a:t>Maze Game</a:t>
            </a:r>
            <a:r>
              <a:rPr lang="ja-JP" altLang="en-US" dirty="0" smtClean="0"/>
              <a:t>（迷路ゲーム）</a:t>
            </a:r>
            <a:endParaRPr lang="en-US" altLang="ja-JP" dirty="0"/>
          </a:p>
          <a:p>
            <a:pPr lvl="1"/>
            <a:endParaRPr lang="en-US" altLang="ja-JP" dirty="0" smtClean="0"/>
          </a:p>
        </p:txBody>
      </p:sp>
    </p:spTree>
    <p:extLst>
      <p:ext uri="{BB962C8B-B14F-4D97-AF65-F5344CB8AC3E}">
        <p14:creationId xmlns:p14="http://schemas.microsoft.com/office/powerpoint/2010/main" val="264816758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実験結果</a:t>
            </a:r>
            <a:r>
              <a:rPr kumimoji="1" lang="en-US" altLang="ja-JP" dirty="0" smtClean="0"/>
              <a:t>1</a:t>
            </a:r>
            <a:r>
              <a:rPr kumimoji="1" lang="ja-JP" altLang="en-US" dirty="0" smtClean="0"/>
              <a:t>　</a:t>
            </a:r>
            <a:r>
              <a:rPr kumimoji="1" lang="en-US" altLang="ja-JP" dirty="0" smtClean="0"/>
              <a:t>Pong Starter</a:t>
            </a:r>
            <a:r>
              <a:rPr kumimoji="1" lang="ja-JP" altLang="en-US" dirty="0" smtClean="0"/>
              <a:t>（</a:t>
            </a:r>
            <a:r>
              <a:rPr kumimoji="1" lang="en-US" altLang="ja-JP" dirty="0" smtClean="0"/>
              <a:t>1/6</a:t>
            </a:r>
            <a:r>
              <a:rPr kumimoji="1" lang="ja-JP" altLang="en-US" dirty="0" smtClean="0"/>
              <a:t>）</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ブロック数と</a:t>
            </a:r>
            <a:r>
              <a:rPr kumimoji="1" lang="en-US" altLang="ja-JP" dirty="0" err="1" smtClean="0"/>
              <a:t>cos</a:t>
            </a:r>
            <a:r>
              <a:rPr kumimoji="1" lang="ja-JP" altLang="en-US" dirty="0" smtClean="0"/>
              <a:t>類似度の散布図</a:t>
            </a:r>
            <a:endParaRPr kumimoji="1" lang="ja-JP" altLang="en-US" dirty="0"/>
          </a:p>
        </p:txBody>
      </p:sp>
      <p:pic>
        <p:nvPicPr>
          <p:cNvPr id="4" name="図 3" descr="graph_1_bloc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574" y="2794985"/>
            <a:ext cx="4430319" cy="3219106"/>
          </a:xfrm>
          <a:prstGeom prst="rect">
            <a:avLst/>
          </a:prstGeom>
        </p:spPr>
      </p:pic>
      <p:pic>
        <p:nvPicPr>
          <p:cNvPr id="5" name="図 4" descr="graph_2_block.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3682" y="2794985"/>
            <a:ext cx="4430318" cy="3219106"/>
          </a:xfrm>
          <a:prstGeom prst="rect">
            <a:avLst/>
          </a:prstGeom>
        </p:spPr>
      </p:pic>
      <p:sp>
        <p:nvSpPr>
          <p:cNvPr id="6" name="テキスト ボックス 5"/>
          <p:cNvSpPr txBox="1"/>
          <p:nvPr/>
        </p:nvSpPr>
        <p:spPr>
          <a:xfrm>
            <a:off x="1784588" y="6169978"/>
            <a:ext cx="1084802" cy="523220"/>
          </a:xfrm>
          <a:prstGeom prst="rect">
            <a:avLst/>
          </a:prstGeom>
          <a:noFill/>
        </p:spPr>
        <p:txBody>
          <a:bodyPr wrap="none" rtlCol="0">
            <a:spAutoFit/>
          </a:bodyPr>
          <a:lstStyle/>
          <a:p>
            <a:r>
              <a:rPr kumimoji="1" lang="en-US" altLang="ja-JP" sz="2800" dirty="0" smtClean="0"/>
              <a:t>1</a:t>
            </a:r>
            <a:r>
              <a:rPr kumimoji="1" lang="ja-JP" altLang="en-US" sz="2800" dirty="0" smtClean="0"/>
              <a:t>段目</a:t>
            </a:r>
            <a:endParaRPr kumimoji="1" lang="ja-JP" altLang="en-US" sz="2800" dirty="0"/>
          </a:p>
        </p:txBody>
      </p:sp>
      <p:sp>
        <p:nvSpPr>
          <p:cNvPr id="7" name="テキスト ボックス 6"/>
          <p:cNvSpPr txBox="1"/>
          <p:nvPr/>
        </p:nvSpPr>
        <p:spPr>
          <a:xfrm>
            <a:off x="6615501" y="6174878"/>
            <a:ext cx="1084802" cy="523220"/>
          </a:xfrm>
          <a:prstGeom prst="rect">
            <a:avLst/>
          </a:prstGeom>
          <a:noFill/>
        </p:spPr>
        <p:txBody>
          <a:bodyPr wrap="none" rtlCol="0">
            <a:spAutoFit/>
          </a:bodyPr>
          <a:lstStyle/>
          <a:p>
            <a:r>
              <a:rPr lang="en-US" altLang="ja-JP" sz="2800" dirty="0"/>
              <a:t>2</a:t>
            </a:r>
            <a:r>
              <a:rPr kumimoji="1" lang="ja-JP" altLang="en-US" sz="2800" dirty="0" smtClean="0"/>
              <a:t>段目</a:t>
            </a:r>
            <a:endParaRPr kumimoji="1" lang="ja-JP" altLang="en-US" sz="2800" dirty="0"/>
          </a:p>
        </p:txBody>
      </p:sp>
    </p:spTree>
    <p:extLst>
      <p:ext uri="{BB962C8B-B14F-4D97-AF65-F5344CB8AC3E}">
        <p14:creationId xmlns:p14="http://schemas.microsoft.com/office/powerpoint/2010/main" val="50454499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実験結果</a:t>
            </a:r>
            <a:r>
              <a:rPr kumimoji="1" lang="en-US" altLang="ja-JP" dirty="0" smtClean="0"/>
              <a:t>1</a:t>
            </a:r>
            <a:r>
              <a:rPr kumimoji="1" lang="ja-JP" altLang="en-US" dirty="0" smtClean="0"/>
              <a:t>　</a:t>
            </a:r>
            <a:r>
              <a:rPr kumimoji="1" lang="en-US" altLang="ja-JP" dirty="0" smtClean="0"/>
              <a:t>Pong Starter</a:t>
            </a:r>
            <a:r>
              <a:rPr kumimoji="1" lang="ja-JP" altLang="en-US" dirty="0" smtClean="0"/>
              <a:t>（</a:t>
            </a:r>
            <a:r>
              <a:rPr lang="en-US" altLang="ja-JP" dirty="0"/>
              <a:t>2</a:t>
            </a:r>
            <a:r>
              <a:rPr kumimoji="1" lang="en-US" altLang="ja-JP" dirty="0" smtClean="0"/>
              <a:t>/6</a:t>
            </a:r>
            <a:r>
              <a:rPr kumimoji="1" lang="ja-JP" altLang="en-US" dirty="0" smtClean="0"/>
              <a:t>）</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ブロック数と</a:t>
            </a:r>
            <a:r>
              <a:rPr kumimoji="1" lang="en-US" altLang="ja-JP" dirty="0" err="1" smtClean="0"/>
              <a:t>cos</a:t>
            </a:r>
            <a:r>
              <a:rPr kumimoji="1" lang="ja-JP" altLang="en-US" dirty="0" smtClean="0"/>
              <a:t>類似度の散布図</a:t>
            </a:r>
            <a:endParaRPr kumimoji="1" lang="ja-JP" altLang="en-US" dirty="0"/>
          </a:p>
        </p:txBody>
      </p:sp>
      <p:sp>
        <p:nvSpPr>
          <p:cNvPr id="6" name="テキスト ボックス 5"/>
          <p:cNvSpPr txBox="1"/>
          <p:nvPr/>
        </p:nvSpPr>
        <p:spPr>
          <a:xfrm>
            <a:off x="1784588" y="6169978"/>
            <a:ext cx="1084802" cy="523220"/>
          </a:xfrm>
          <a:prstGeom prst="rect">
            <a:avLst/>
          </a:prstGeom>
          <a:noFill/>
        </p:spPr>
        <p:txBody>
          <a:bodyPr wrap="none" rtlCol="0">
            <a:spAutoFit/>
          </a:bodyPr>
          <a:lstStyle/>
          <a:p>
            <a:r>
              <a:rPr lang="en-US" altLang="ja-JP" sz="2800" dirty="0"/>
              <a:t>3</a:t>
            </a:r>
            <a:r>
              <a:rPr kumimoji="1" lang="ja-JP" altLang="en-US" sz="2800" dirty="0" smtClean="0"/>
              <a:t>段目</a:t>
            </a:r>
            <a:endParaRPr kumimoji="1" lang="ja-JP" altLang="en-US" sz="2800" dirty="0"/>
          </a:p>
        </p:txBody>
      </p:sp>
      <p:sp>
        <p:nvSpPr>
          <p:cNvPr id="7" name="テキスト ボックス 6"/>
          <p:cNvSpPr txBox="1"/>
          <p:nvPr/>
        </p:nvSpPr>
        <p:spPr>
          <a:xfrm>
            <a:off x="6615501" y="6174878"/>
            <a:ext cx="1084802" cy="523220"/>
          </a:xfrm>
          <a:prstGeom prst="rect">
            <a:avLst/>
          </a:prstGeom>
          <a:noFill/>
        </p:spPr>
        <p:txBody>
          <a:bodyPr wrap="none" rtlCol="0">
            <a:spAutoFit/>
          </a:bodyPr>
          <a:lstStyle/>
          <a:p>
            <a:r>
              <a:rPr lang="en-US" altLang="ja-JP" sz="2800" dirty="0" smtClean="0"/>
              <a:t>4</a:t>
            </a:r>
            <a:r>
              <a:rPr kumimoji="1" lang="ja-JP" altLang="en-US" sz="2800" dirty="0" smtClean="0"/>
              <a:t>段目</a:t>
            </a:r>
            <a:endParaRPr kumimoji="1" lang="ja-JP" altLang="en-US" sz="2800" dirty="0"/>
          </a:p>
        </p:txBody>
      </p:sp>
      <p:pic>
        <p:nvPicPr>
          <p:cNvPr id="8" name="図 7" descr="graph_3_block.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16465"/>
            <a:ext cx="4437352" cy="3222441"/>
          </a:xfrm>
          <a:prstGeom prst="rect">
            <a:avLst/>
          </a:prstGeom>
        </p:spPr>
      </p:pic>
      <p:pic>
        <p:nvPicPr>
          <p:cNvPr id="9" name="図 8" descr="graph_4_bloc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2108" y="2538730"/>
            <a:ext cx="4541892" cy="3300176"/>
          </a:xfrm>
          <a:prstGeom prst="rect">
            <a:avLst/>
          </a:prstGeom>
        </p:spPr>
      </p:pic>
    </p:spTree>
    <p:extLst>
      <p:ext uri="{BB962C8B-B14F-4D97-AF65-F5344CB8AC3E}">
        <p14:creationId xmlns:p14="http://schemas.microsoft.com/office/powerpoint/2010/main" val="293163693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実験結果</a:t>
            </a:r>
            <a:r>
              <a:rPr kumimoji="1" lang="en-US" altLang="ja-JP" dirty="0" smtClean="0"/>
              <a:t>1</a:t>
            </a:r>
            <a:r>
              <a:rPr kumimoji="1" lang="ja-JP" altLang="en-US" dirty="0" smtClean="0"/>
              <a:t>　</a:t>
            </a:r>
            <a:r>
              <a:rPr kumimoji="1" lang="en-US" altLang="ja-JP" dirty="0" smtClean="0"/>
              <a:t>Pong Starter</a:t>
            </a:r>
            <a:r>
              <a:rPr kumimoji="1" lang="ja-JP" altLang="en-US" dirty="0" smtClean="0"/>
              <a:t>（</a:t>
            </a:r>
            <a:r>
              <a:rPr lang="en-US" altLang="ja-JP" dirty="0"/>
              <a:t>3</a:t>
            </a:r>
            <a:r>
              <a:rPr kumimoji="1" lang="en-US" altLang="ja-JP" dirty="0" smtClean="0"/>
              <a:t>/</a:t>
            </a:r>
            <a:r>
              <a:rPr lang="en-US" altLang="ja-JP" dirty="0"/>
              <a:t>6</a:t>
            </a:r>
            <a:r>
              <a:rPr kumimoji="1" lang="ja-JP" altLang="en-US" dirty="0" smtClean="0"/>
              <a:t>）</a:t>
            </a:r>
            <a:endParaRPr kumimoji="1" lang="ja-JP" altLang="en-US" dirty="0"/>
          </a:p>
        </p:txBody>
      </p:sp>
      <p:sp>
        <p:nvSpPr>
          <p:cNvPr id="3" name="コンテンツ プレースホルダー 2"/>
          <p:cNvSpPr>
            <a:spLocks noGrp="1"/>
          </p:cNvSpPr>
          <p:nvPr>
            <p:ph idx="1"/>
          </p:nvPr>
        </p:nvSpPr>
        <p:spPr>
          <a:xfrm>
            <a:off x="457200" y="1600200"/>
            <a:ext cx="8229600" cy="5257800"/>
          </a:xfrm>
        </p:spPr>
        <p:txBody>
          <a:bodyPr/>
          <a:lstStyle/>
          <a:p>
            <a:r>
              <a:rPr kumimoji="1" lang="ja-JP" altLang="en-US" dirty="0" smtClean="0"/>
              <a:t>ブロック数と</a:t>
            </a:r>
            <a:r>
              <a:rPr kumimoji="1" lang="en-US" altLang="ja-JP" dirty="0" err="1" smtClean="0"/>
              <a:t>cos</a:t>
            </a:r>
            <a:r>
              <a:rPr kumimoji="1" lang="ja-JP" altLang="en-US" dirty="0" smtClean="0"/>
              <a:t>類似度のカラーマップ</a:t>
            </a:r>
            <a:endParaRPr kumimoji="1" lang="ja-JP" altLang="en-US" dirty="0"/>
          </a:p>
        </p:txBody>
      </p:sp>
      <p:sp>
        <p:nvSpPr>
          <p:cNvPr id="6" name="テキスト ボックス 5"/>
          <p:cNvSpPr txBox="1"/>
          <p:nvPr/>
        </p:nvSpPr>
        <p:spPr>
          <a:xfrm>
            <a:off x="1945361" y="6063104"/>
            <a:ext cx="1084802" cy="523220"/>
          </a:xfrm>
          <a:prstGeom prst="rect">
            <a:avLst/>
          </a:prstGeom>
          <a:noFill/>
        </p:spPr>
        <p:txBody>
          <a:bodyPr wrap="none" rtlCol="0">
            <a:spAutoFit/>
          </a:bodyPr>
          <a:lstStyle/>
          <a:p>
            <a:r>
              <a:rPr kumimoji="1" lang="en-US" altLang="ja-JP" sz="2800" dirty="0" smtClean="0"/>
              <a:t>1</a:t>
            </a:r>
            <a:r>
              <a:rPr kumimoji="1" lang="ja-JP" altLang="en-US" sz="2800" dirty="0" smtClean="0"/>
              <a:t>段目</a:t>
            </a:r>
            <a:endParaRPr kumimoji="1" lang="ja-JP" altLang="en-US" sz="2800" dirty="0"/>
          </a:p>
        </p:txBody>
      </p:sp>
      <p:sp>
        <p:nvSpPr>
          <p:cNvPr id="7" name="テキスト ボックス 6"/>
          <p:cNvSpPr txBox="1"/>
          <p:nvPr/>
        </p:nvSpPr>
        <p:spPr>
          <a:xfrm>
            <a:off x="6052792" y="6063104"/>
            <a:ext cx="1084802" cy="523220"/>
          </a:xfrm>
          <a:prstGeom prst="rect">
            <a:avLst/>
          </a:prstGeom>
          <a:noFill/>
        </p:spPr>
        <p:txBody>
          <a:bodyPr wrap="none" rtlCol="0">
            <a:spAutoFit/>
          </a:bodyPr>
          <a:lstStyle/>
          <a:p>
            <a:r>
              <a:rPr lang="en-US" altLang="ja-JP" sz="2800" dirty="0"/>
              <a:t>2</a:t>
            </a:r>
            <a:r>
              <a:rPr kumimoji="1" lang="ja-JP" altLang="en-US" sz="2800" dirty="0" smtClean="0"/>
              <a:t>段目</a:t>
            </a:r>
            <a:endParaRPr kumimoji="1" lang="ja-JP" altLang="en-US" sz="2800" dirty="0"/>
          </a:p>
        </p:txBody>
      </p:sp>
      <p:pic>
        <p:nvPicPr>
          <p:cNvPr id="8" name="図 7" descr="colormap_block_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108" y="2473929"/>
            <a:ext cx="4132683" cy="3099512"/>
          </a:xfrm>
          <a:prstGeom prst="rect">
            <a:avLst/>
          </a:prstGeom>
        </p:spPr>
      </p:pic>
      <p:pic>
        <p:nvPicPr>
          <p:cNvPr id="9" name="図 8" descr="colormap_block_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1986" y="2502330"/>
            <a:ext cx="4094814" cy="3071111"/>
          </a:xfrm>
          <a:prstGeom prst="rect">
            <a:avLst/>
          </a:prstGeom>
        </p:spPr>
      </p:pic>
    </p:spTree>
    <p:extLst>
      <p:ext uri="{BB962C8B-B14F-4D97-AF65-F5344CB8AC3E}">
        <p14:creationId xmlns:p14="http://schemas.microsoft.com/office/powerpoint/2010/main" val="97101348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発表の流れ</a:t>
            </a:r>
            <a:endParaRPr kumimoji="1" lang="ja-JP" altLang="en-US" dirty="0"/>
          </a:p>
        </p:txBody>
      </p:sp>
      <p:sp>
        <p:nvSpPr>
          <p:cNvPr id="3" name="コンテンツ プレースホルダー 2"/>
          <p:cNvSpPr>
            <a:spLocks noGrp="1"/>
          </p:cNvSpPr>
          <p:nvPr>
            <p:ph idx="1"/>
          </p:nvPr>
        </p:nvSpPr>
        <p:spPr>
          <a:xfrm>
            <a:off x="3126921" y="1606331"/>
            <a:ext cx="2872245" cy="4525963"/>
          </a:xfrm>
        </p:spPr>
        <p:txBody>
          <a:bodyPr>
            <a:normAutofit fontScale="85000" lnSpcReduction="20000"/>
          </a:bodyPr>
          <a:lstStyle/>
          <a:p>
            <a:pPr marL="571500" indent="-571500" fontAlgn="base">
              <a:buFont typeface="+mj-lt"/>
              <a:buAutoNum type="arabicPeriod"/>
            </a:pPr>
            <a:r>
              <a:rPr lang="ja-JP" altLang="en-US" dirty="0" smtClean="0"/>
              <a:t>はじめに</a:t>
            </a:r>
            <a:endParaRPr lang="en-US" altLang="ja-JP" dirty="0" smtClean="0"/>
          </a:p>
          <a:p>
            <a:pPr marL="571500" indent="-571500" fontAlgn="base">
              <a:buFont typeface="+mj-lt"/>
              <a:buAutoNum type="arabicPeriod"/>
            </a:pPr>
            <a:r>
              <a:rPr lang="ja-JP" altLang="ja-JP" dirty="0" smtClean="0"/>
              <a:t>S</a:t>
            </a:r>
            <a:r>
              <a:rPr lang="en-US" altLang="ja-JP" dirty="0" err="1" smtClean="0"/>
              <a:t>cratch</a:t>
            </a:r>
            <a:r>
              <a:rPr lang="ja-JP" altLang="en-US" dirty="0" smtClean="0"/>
              <a:t>とは</a:t>
            </a:r>
            <a:endParaRPr lang="en-US" altLang="ja-JP" dirty="0" smtClean="0"/>
          </a:p>
          <a:p>
            <a:pPr marL="571500" indent="-571500" fontAlgn="base">
              <a:buFont typeface="+mj-lt"/>
              <a:buAutoNum type="arabicPeriod"/>
            </a:pPr>
            <a:r>
              <a:rPr lang="ja-JP" altLang="en-US" dirty="0" smtClean="0"/>
              <a:t>現状の課題</a:t>
            </a:r>
            <a:endParaRPr lang="en-US" altLang="ja-JP" dirty="0"/>
          </a:p>
          <a:p>
            <a:pPr marL="571500" indent="-571500" fontAlgn="base">
              <a:buFont typeface="+mj-lt"/>
              <a:buAutoNum type="arabicPeriod"/>
            </a:pPr>
            <a:r>
              <a:rPr lang="ja-JP" altLang="en-US" dirty="0" smtClean="0"/>
              <a:t>研究方法</a:t>
            </a:r>
            <a:endParaRPr lang="en-US" altLang="ja-JP" dirty="0" smtClean="0"/>
          </a:p>
          <a:p>
            <a:pPr marL="571500" indent="-571500" fontAlgn="base">
              <a:buFont typeface="+mj-lt"/>
              <a:buAutoNum type="arabicPeriod"/>
            </a:pPr>
            <a:r>
              <a:rPr lang="ja-JP" altLang="en-US" dirty="0" smtClean="0"/>
              <a:t>実験結果　</a:t>
            </a:r>
            <a:endParaRPr lang="en-US" altLang="ja-JP" dirty="0" smtClean="0"/>
          </a:p>
          <a:p>
            <a:pPr marL="971550" lvl="1" indent="-571500" fontAlgn="base">
              <a:buFont typeface="+mj-lt"/>
              <a:buAutoNum type="arabicPeriod"/>
            </a:pPr>
            <a:r>
              <a:rPr lang="en-US" altLang="ja-JP" dirty="0" smtClean="0"/>
              <a:t>Pong Starter</a:t>
            </a:r>
          </a:p>
          <a:p>
            <a:pPr marL="971550" lvl="1" indent="-571500" fontAlgn="base">
              <a:buFont typeface="+mj-lt"/>
              <a:buAutoNum type="arabicPeriod"/>
            </a:pPr>
            <a:r>
              <a:rPr lang="en-US" altLang="ja-JP" dirty="0"/>
              <a:t>Maze Game</a:t>
            </a:r>
            <a:endParaRPr lang="en-US" altLang="ja-JP" dirty="0" smtClean="0"/>
          </a:p>
          <a:p>
            <a:pPr marL="571500" indent="-571500" fontAlgn="base">
              <a:buFont typeface="+mj-lt"/>
              <a:buAutoNum type="arabicPeriod"/>
            </a:pPr>
            <a:r>
              <a:rPr lang="ja-JP" altLang="en-US" dirty="0" smtClean="0"/>
              <a:t>評価</a:t>
            </a:r>
            <a:endParaRPr lang="en-US" altLang="ja-JP" dirty="0" smtClean="0"/>
          </a:p>
          <a:p>
            <a:pPr marL="971550" lvl="1" indent="-571500" fontAlgn="base">
              <a:buFont typeface="+mj-lt"/>
              <a:buAutoNum type="arabicPeriod"/>
            </a:pPr>
            <a:r>
              <a:rPr lang="ja-JP" altLang="en-US" dirty="0" smtClean="0"/>
              <a:t>自己評価</a:t>
            </a:r>
            <a:endParaRPr lang="en-US" altLang="ja-JP" dirty="0" smtClean="0"/>
          </a:p>
          <a:p>
            <a:pPr marL="971550" lvl="1" indent="-571500" fontAlgn="base">
              <a:buFont typeface="+mj-lt"/>
              <a:buAutoNum type="arabicPeriod"/>
            </a:pPr>
            <a:r>
              <a:rPr lang="ja-JP" altLang="en-US" dirty="0" smtClean="0"/>
              <a:t>アンケート　</a:t>
            </a:r>
            <a:endParaRPr lang="en-US" altLang="ja-JP" dirty="0" smtClean="0"/>
          </a:p>
          <a:p>
            <a:pPr marL="571500" indent="-571500" fontAlgn="base">
              <a:buFont typeface="+mj-lt"/>
              <a:buAutoNum type="arabicPeriod"/>
            </a:pPr>
            <a:r>
              <a:rPr lang="ja-JP" altLang="en-US" dirty="0" smtClean="0"/>
              <a:t>まとめ</a:t>
            </a:r>
            <a:endParaRPr lang="en-US" altLang="ja-JP" dirty="0" smtClean="0"/>
          </a:p>
        </p:txBody>
      </p:sp>
    </p:spTree>
    <p:extLst>
      <p:ext uri="{BB962C8B-B14F-4D97-AF65-F5344CB8AC3E}">
        <p14:creationId xmlns:p14="http://schemas.microsoft.com/office/powerpoint/2010/main" val="101899044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実験結果</a:t>
            </a:r>
            <a:r>
              <a:rPr kumimoji="1" lang="en-US" altLang="ja-JP" dirty="0" smtClean="0"/>
              <a:t>1</a:t>
            </a:r>
            <a:r>
              <a:rPr kumimoji="1" lang="ja-JP" altLang="en-US" dirty="0" smtClean="0"/>
              <a:t>　</a:t>
            </a:r>
            <a:r>
              <a:rPr kumimoji="1" lang="en-US" altLang="ja-JP" dirty="0" smtClean="0"/>
              <a:t>Pong Starter</a:t>
            </a:r>
            <a:r>
              <a:rPr kumimoji="1" lang="ja-JP" altLang="en-US" dirty="0" smtClean="0"/>
              <a:t>（</a:t>
            </a:r>
            <a:r>
              <a:rPr lang="en-US" altLang="ja-JP" dirty="0"/>
              <a:t>4</a:t>
            </a:r>
            <a:r>
              <a:rPr kumimoji="1" lang="en-US" altLang="ja-JP" dirty="0" smtClean="0"/>
              <a:t>/</a:t>
            </a:r>
            <a:r>
              <a:rPr lang="en-US" altLang="ja-JP" dirty="0" smtClean="0"/>
              <a:t>6</a:t>
            </a:r>
            <a:r>
              <a:rPr kumimoji="1" lang="ja-JP" altLang="en-US" dirty="0" smtClean="0"/>
              <a:t>）</a:t>
            </a:r>
            <a:endParaRPr kumimoji="1" lang="ja-JP" altLang="en-US" dirty="0"/>
          </a:p>
        </p:txBody>
      </p:sp>
      <p:sp>
        <p:nvSpPr>
          <p:cNvPr id="3" name="コンテンツ プレースホルダー 2"/>
          <p:cNvSpPr>
            <a:spLocks noGrp="1"/>
          </p:cNvSpPr>
          <p:nvPr>
            <p:ph idx="1"/>
          </p:nvPr>
        </p:nvSpPr>
        <p:spPr>
          <a:xfrm>
            <a:off x="457200" y="1600200"/>
            <a:ext cx="8229600" cy="5257800"/>
          </a:xfrm>
        </p:spPr>
        <p:txBody>
          <a:bodyPr/>
          <a:lstStyle/>
          <a:p>
            <a:r>
              <a:rPr kumimoji="1" lang="ja-JP" altLang="en-US" dirty="0" smtClean="0"/>
              <a:t>ブロック数と</a:t>
            </a:r>
            <a:r>
              <a:rPr kumimoji="1" lang="en-US" altLang="ja-JP" dirty="0" err="1" smtClean="0"/>
              <a:t>cos</a:t>
            </a:r>
            <a:r>
              <a:rPr kumimoji="1" lang="ja-JP" altLang="en-US" dirty="0" smtClean="0"/>
              <a:t>類似度のカラーマップ</a:t>
            </a:r>
            <a:endParaRPr kumimoji="1" lang="ja-JP" altLang="en-US" dirty="0"/>
          </a:p>
        </p:txBody>
      </p:sp>
      <p:sp>
        <p:nvSpPr>
          <p:cNvPr id="6" name="テキスト ボックス 5"/>
          <p:cNvSpPr txBox="1"/>
          <p:nvPr/>
        </p:nvSpPr>
        <p:spPr>
          <a:xfrm>
            <a:off x="1945361" y="6063104"/>
            <a:ext cx="1084802" cy="523220"/>
          </a:xfrm>
          <a:prstGeom prst="rect">
            <a:avLst/>
          </a:prstGeom>
          <a:noFill/>
        </p:spPr>
        <p:txBody>
          <a:bodyPr wrap="none" rtlCol="0">
            <a:spAutoFit/>
          </a:bodyPr>
          <a:lstStyle/>
          <a:p>
            <a:r>
              <a:rPr lang="en-US" altLang="ja-JP" sz="2800" dirty="0"/>
              <a:t>3</a:t>
            </a:r>
            <a:r>
              <a:rPr kumimoji="1" lang="ja-JP" altLang="en-US" sz="2800" dirty="0" smtClean="0"/>
              <a:t>段目</a:t>
            </a:r>
            <a:endParaRPr kumimoji="1" lang="ja-JP" altLang="en-US" sz="2800" dirty="0"/>
          </a:p>
        </p:txBody>
      </p:sp>
      <p:sp>
        <p:nvSpPr>
          <p:cNvPr id="7" name="テキスト ボックス 6"/>
          <p:cNvSpPr txBox="1"/>
          <p:nvPr/>
        </p:nvSpPr>
        <p:spPr>
          <a:xfrm>
            <a:off x="6052792" y="6063104"/>
            <a:ext cx="1084802" cy="523220"/>
          </a:xfrm>
          <a:prstGeom prst="rect">
            <a:avLst/>
          </a:prstGeom>
          <a:noFill/>
        </p:spPr>
        <p:txBody>
          <a:bodyPr wrap="none" rtlCol="0">
            <a:spAutoFit/>
          </a:bodyPr>
          <a:lstStyle/>
          <a:p>
            <a:r>
              <a:rPr lang="en-US" altLang="ja-JP" sz="2800" dirty="0" smtClean="0"/>
              <a:t>4</a:t>
            </a:r>
            <a:r>
              <a:rPr kumimoji="1" lang="ja-JP" altLang="en-US" sz="2800" dirty="0" smtClean="0"/>
              <a:t>段目</a:t>
            </a:r>
            <a:endParaRPr kumimoji="1" lang="ja-JP" altLang="en-US" sz="2800" dirty="0"/>
          </a:p>
        </p:txBody>
      </p:sp>
      <p:pic>
        <p:nvPicPr>
          <p:cNvPr id="4" name="図 3" descr="colormap_block_3.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474611"/>
            <a:ext cx="4163284" cy="3122463"/>
          </a:xfrm>
          <a:prstGeom prst="rect">
            <a:avLst/>
          </a:prstGeom>
        </p:spPr>
      </p:pic>
      <p:pic>
        <p:nvPicPr>
          <p:cNvPr id="5" name="図 4" descr="colormap_block_4.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5736" y="2474611"/>
            <a:ext cx="4141064" cy="3105798"/>
          </a:xfrm>
          <a:prstGeom prst="rect">
            <a:avLst/>
          </a:prstGeom>
        </p:spPr>
      </p:pic>
    </p:spTree>
    <p:extLst>
      <p:ext uri="{BB962C8B-B14F-4D97-AF65-F5344CB8AC3E}">
        <p14:creationId xmlns:p14="http://schemas.microsoft.com/office/powerpoint/2010/main" val="393944777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実験結果</a:t>
            </a:r>
            <a:r>
              <a:rPr lang="ja-JP" altLang="ja-JP" dirty="0"/>
              <a:t>2</a:t>
            </a:r>
            <a:r>
              <a:rPr kumimoji="1" lang="ja-JP" altLang="en-US" dirty="0" smtClean="0"/>
              <a:t>　</a:t>
            </a:r>
            <a:r>
              <a:rPr kumimoji="1" lang="en-US" altLang="ja-JP" dirty="0" smtClean="0"/>
              <a:t>Maze Game</a:t>
            </a:r>
            <a:r>
              <a:rPr kumimoji="1" lang="ja-JP" altLang="en-US" dirty="0" smtClean="0"/>
              <a:t>（</a:t>
            </a:r>
            <a:r>
              <a:rPr lang="en-US" altLang="ja-JP" dirty="0" smtClean="0"/>
              <a:t>1</a:t>
            </a:r>
            <a:r>
              <a:rPr kumimoji="1" lang="en-US" altLang="ja-JP" dirty="0" smtClean="0"/>
              <a:t>/4</a:t>
            </a:r>
            <a:r>
              <a:rPr kumimoji="1" lang="ja-JP" altLang="en-US" dirty="0" smtClean="0"/>
              <a:t>）</a:t>
            </a:r>
            <a:endParaRPr kumimoji="1" lang="ja-JP" altLang="en-US" dirty="0"/>
          </a:p>
        </p:txBody>
      </p:sp>
      <p:sp>
        <p:nvSpPr>
          <p:cNvPr id="3" name="コンテンツ プレースホルダー 2"/>
          <p:cNvSpPr>
            <a:spLocks noGrp="1"/>
          </p:cNvSpPr>
          <p:nvPr>
            <p:ph idx="1"/>
          </p:nvPr>
        </p:nvSpPr>
        <p:spPr>
          <a:xfrm>
            <a:off x="457200" y="1600200"/>
            <a:ext cx="8229600" cy="5257800"/>
          </a:xfrm>
        </p:spPr>
        <p:txBody>
          <a:bodyPr/>
          <a:lstStyle/>
          <a:p>
            <a:r>
              <a:rPr lang="en-US" altLang="en-US" dirty="0" smtClean="0"/>
              <a:t>ブロック</a:t>
            </a:r>
            <a:r>
              <a:rPr kumimoji="1" lang="ja-JP" altLang="en-US" dirty="0" smtClean="0"/>
              <a:t>数と</a:t>
            </a:r>
            <a:r>
              <a:rPr kumimoji="1" lang="en-US" altLang="ja-JP" dirty="0" err="1" smtClean="0"/>
              <a:t>cos</a:t>
            </a:r>
            <a:r>
              <a:rPr kumimoji="1" lang="ja-JP" altLang="en-US" dirty="0" smtClean="0"/>
              <a:t>類似度の散布図</a:t>
            </a:r>
            <a:endParaRPr kumimoji="1" lang="ja-JP" altLang="en-US" dirty="0"/>
          </a:p>
        </p:txBody>
      </p:sp>
      <p:sp>
        <p:nvSpPr>
          <p:cNvPr id="6" name="テキスト ボックス 5"/>
          <p:cNvSpPr txBox="1"/>
          <p:nvPr/>
        </p:nvSpPr>
        <p:spPr>
          <a:xfrm>
            <a:off x="1945361" y="6063104"/>
            <a:ext cx="1084802" cy="523220"/>
          </a:xfrm>
          <a:prstGeom prst="rect">
            <a:avLst/>
          </a:prstGeom>
          <a:noFill/>
        </p:spPr>
        <p:txBody>
          <a:bodyPr wrap="none" rtlCol="0">
            <a:spAutoFit/>
          </a:bodyPr>
          <a:lstStyle/>
          <a:p>
            <a:r>
              <a:rPr lang="en-US" altLang="ja-JP" sz="2800" dirty="0" smtClean="0"/>
              <a:t>1</a:t>
            </a:r>
            <a:r>
              <a:rPr kumimoji="1" lang="ja-JP" altLang="en-US" sz="2800" dirty="0" smtClean="0"/>
              <a:t>段目</a:t>
            </a:r>
            <a:endParaRPr kumimoji="1" lang="ja-JP" altLang="en-US" sz="2800" dirty="0"/>
          </a:p>
        </p:txBody>
      </p:sp>
      <p:sp>
        <p:nvSpPr>
          <p:cNvPr id="7" name="テキスト ボックス 6"/>
          <p:cNvSpPr txBox="1"/>
          <p:nvPr/>
        </p:nvSpPr>
        <p:spPr>
          <a:xfrm>
            <a:off x="6052792" y="6063104"/>
            <a:ext cx="1084802" cy="523220"/>
          </a:xfrm>
          <a:prstGeom prst="rect">
            <a:avLst/>
          </a:prstGeom>
          <a:noFill/>
        </p:spPr>
        <p:txBody>
          <a:bodyPr wrap="none" rtlCol="0">
            <a:spAutoFit/>
          </a:bodyPr>
          <a:lstStyle/>
          <a:p>
            <a:r>
              <a:rPr lang="en-US" altLang="ja-JP" sz="2800" dirty="0"/>
              <a:t>2</a:t>
            </a:r>
            <a:r>
              <a:rPr kumimoji="1" lang="ja-JP" altLang="en-US" sz="2800" dirty="0" smtClean="0"/>
              <a:t>段目</a:t>
            </a:r>
            <a:endParaRPr kumimoji="1" lang="ja-JP" altLang="en-US" sz="2800" dirty="0"/>
          </a:p>
        </p:txBody>
      </p:sp>
      <p:pic>
        <p:nvPicPr>
          <p:cNvPr id="8" name="図 7" descr="mazegame_first_bloc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55015"/>
            <a:ext cx="4511349" cy="2946187"/>
          </a:xfrm>
          <a:prstGeom prst="rect">
            <a:avLst/>
          </a:prstGeom>
        </p:spPr>
      </p:pic>
      <p:pic>
        <p:nvPicPr>
          <p:cNvPr id="9" name="図 8" descr="mazegame_second_block.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6054" y="2516013"/>
            <a:ext cx="4417946" cy="2885189"/>
          </a:xfrm>
          <a:prstGeom prst="rect">
            <a:avLst/>
          </a:prstGeom>
        </p:spPr>
      </p:pic>
    </p:spTree>
    <p:extLst>
      <p:ext uri="{BB962C8B-B14F-4D97-AF65-F5344CB8AC3E}">
        <p14:creationId xmlns:p14="http://schemas.microsoft.com/office/powerpoint/2010/main" val="158870235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実験結果</a:t>
            </a:r>
            <a:r>
              <a:rPr lang="ja-JP" altLang="ja-JP" dirty="0"/>
              <a:t>2</a:t>
            </a:r>
            <a:r>
              <a:rPr kumimoji="1" lang="ja-JP" altLang="en-US" dirty="0" smtClean="0"/>
              <a:t>　</a:t>
            </a:r>
            <a:r>
              <a:rPr kumimoji="1" lang="en-US" altLang="ja-JP" dirty="0" smtClean="0"/>
              <a:t>Maze Game</a:t>
            </a:r>
            <a:r>
              <a:rPr kumimoji="1" lang="ja-JP" altLang="en-US" dirty="0" smtClean="0"/>
              <a:t>（</a:t>
            </a:r>
            <a:r>
              <a:rPr kumimoji="1" lang="en-US" altLang="ja-JP" dirty="0" smtClean="0"/>
              <a:t>2/4</a:t>
            </a:r>
            <a:r>
              <a:rPr kumimoji="1" lang="ja-JP" altLang="en-US" dirty="0" smtClean="0"/>
              <a:t>）</a:t>
            </a:r>
            <a:endParaRPr kumimoji="1" lang="ja-JP" altLang="en-US" dirty="0"/>
          </a:p>
        </p:txBody>
      </p:sp>
      <p:sp>
        <p:nvSpPr>
          <p:cNvPr id="3" name="コンテンツ プレースホルダー 2"/>
          <p:cNvSpPr>
            <a:spLocks noGrp="1"/>
          </p:cNvSpPr>
          <p:nvPr>
            <p:ph idx="1"/>
          </p:nvPr>
        </p:nvSpPr>
        <p:spPr>
          <a:xfrm>
            <a:off x="457200" y="1600200"/>
            <a:ext cx="8229600" cy="5257800"/>
          </a:xfrm>
        </p:spPr>
        <p:txBody>
          <a:bodyPr/>
          <a:lstStyle/>
          <a:p>
            <a:r>
              <a:rPr lang="en-US" altLang="en-US" dirty="0" smtClean="0"/>
              <a:t>スプライト</a:t>
            </a:r>
            <a:r>
              <a:rPr kumimoji="1" lang="ja-JP" altLang="en-US" dirty="0" smtClean="0"/>
              <a:t>数と</a:t>
            </a:r>
            <a:r>
              <a:rPr kumimoji="1" lang="en-US" altLang="ja-JP" dirty="0" err="1" smtClean="0"/>
              <a:t>cos</a:t>
            </a:r>
            <a:r>
              <a:rPr kumimoji="1" lang="ja-JP" altLang="en-US" dirty="0" smtClean="0"/>
              <a:t>類似度の散布図</a:t>
            </a:r>
            <a:endParaRPr kumimoji="1" lang="ja-JP" altLang="en-US" dirty="0"/>
          </a:p>
        </p:txBody>
      </p:sp>
      <p:sp>
        <p:nvSpPr>
          <p:cNvPr id="6" name="テキスト ボックス 5"/>
          <p:cNvSpPr txBox="1"/>
          <p:nvPr/>
        </p:nvSpPr>
        <p:spPr>
          <a:xfrm>
            <a:off x="1945361" y="6063104"/>
            <a:ext cx="1082348" cy="523220"/>
          </a:xfrm>
          <a:prstGeom prst="rect">
            <a:avLst/>
          </a:prstGeom>
          <a:noFill/>
        </p:spPr>
        <p:txBody>
          <a:bodyPr wrap="none" rtlCol="0">
            <a:spAutoFit/>
          </a:bodyPr>
          <a:lstStyle/>
          <a:p>
            <a:r>
              <a:rPr lang="ja-JP" altLang="ja-JP" sz="2800" dirty="0"/>
              <a:t>1</a:t>
            </a:r>
            <a:r>
              <a:rPr kumimoji="1" lang="ja-JP" altLang="en-US" sz="2800" dirty="0" smtClean="0"/>
              <a:t>段目</a:t>
            </a:r>
            <a:endParaRPr kumimoji="1" lang="ja-JP" altLang="en-US" sz="2800" dirty="0"/>
          </a:p>
        </p:txBody>
      </p:sp>
      <p:sp>
        <p:nvSpPr>
          <p:cNvPr id="7" name="テキスト ボックス 6"/>
          <p:cNvSpPr txBox="1"/>
          <p:nvPr/>
        </p:nvSpPr>
        <p:spPr>
          <a:xfrm>
            <a:off x="6052792" y="6063104"/>
            <a:ext cx="1084802" cy="523220"/>
          </a:xfrm>
          <a:prstGeom prst="rect">
            <a:avLst/>
          </a:prstGeom>
          <a:noFill/>
        </p:spPr>
        <p:txBody>
          <a:bodyPr wrap="none" rtlCol="0">
            <a:spAutoFit/>
          </a:bodyPr>
          <a:lstStyle/>
          <a:p>
            <a:r>
              <a:rPr lang="en-US" altLang="ja-JP" sz="2800" dirty="0"/>
              <a:t>2</a:t>
            </a:r>
            <a:r>
              <a:rPr kumimoji="1" lang="ja-JP" altLang="en-US" sz="2800" dirty="0" smtClean="0"/>
              <a:t>段目</a:t>
            </a:r>
            <a:endParaRPr kumimoji="1" lang="ja-JP" altLang="en-US" sz="2800" dirty="0"/>
          </a:p>
        </p:txBody>
      </p:sp>
      <p:pic>
        <p:nvPicPr>
          <p:cNvPr id="4" name="図 3" descr="mazegame_first_split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612462"/>
            <a:ext cx="4405197" cy="2876864"/>
          </a:xfrm>
          <a:prstGeom prst="rect">
            <a:avLst/>
          </a:prstGeom>
        </p:spPr>
      </p:pic>
      <p:pic>
        <p:nvPicPr>
          <p:cNvPr id="5" name="図 4" descr="mazegame_second_split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4305" y="2612462"/>
            <a:ext cx="4399695" cy="2873270"/>
          </a:xfrm>
          <a:prstGeom prst="rect">
            <a:avLst/>
          </a:prstGeom>
        </p:spPr>
      </p:pic>
    </p:spTree>
    <p:extLst>
      <p:ext uri="{BB962C8B-B14F-4D97-AF65-F5344CB8AC3E}">
        <p14:creationId xmlns:p14="http://schemas.microsoft.com/office/powerpoint/2010/main" val="181214753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実験結果</a:t>
            </a:r>
            <a:r>
              <a:rPr lang="ja-JP" altLang="ja-JP" dirty="0"/>
              <a:t>2</a:t>
            </a:r>
            <a:r>
              <a:rPr kumimoji="1" lang="ja-JP" altLang="en-US" dirty="0" smtClean="0"/>
              <a:t>　</a:t>
            </a:r>
            <a:r>
              <a:rPr kumimoji="1" lang="en-US" altLang="ja-JP" dirty="0" smtClean="0"/>
              <a:t>Maze Game</a:t>
            </a:r>
            <a:r>
              <a:rPr kumimoji="1" lang="ja-JP" altLang="en-US" dirty="0" smtClean="0"/>
              <a:t>（</a:t>
            </a:r>
            <a:r>
              <a:rPr lang="ja-JP" altLang="ja-JP" dirty="0"/>
              <a:t>3</a:t>
            </a:r>
            <a:r>
              <a:rPr kumimoji="1" lang="en-US" altLang="ja-JP" dirty="0" smtClean="0"/>
              <a:t>/4</a:t>
            </a:r>
            <a:r>
              <a:rPr kumimoji="1" lang="ja-JP" altLang="en-US" dirty="0" smtClean="0"/>
              <a:t>）</a:t>
            </a:r>
            <a:endParaRPr kumimoji="1" lang="ja-JP" altLang="en-US" dirty="0"/>
          </a:p>
        </p:txBody>
      </p:sp>
      <p:sp>
        <p:nvSpPr>
          <p:cNvPr id="3" name="コンテンツ プレースホルダー 2"/>
          <p:cNvSpPr>
            <a:spLocks noGrp="1"/>
          </p:cNvSpPr>
          <p:nvPr>
            <p:ph idx="1"/>
          </p:nvPr>
        </p:nvSpPr>
        <p:spPr>
          <a:xfrm>
            <a:off x="457200" y="1600200"/>
            <a:ext cx="8229600" cy="5257800"/>
          </a:xfrm>
        </p:spPr>
        <p:txBody>
          <a:bodyPr/>
          <a:lstStyle/>
          <a:p>
            <a:r>
              <a:rPr lang="en-US" altLang="en-US" dirty="0" smtClean="0"/>
              <a:t>ブロック</a:t>
            </a:r>
            <a:r>
              <a:rPr kumimoji="1" lang="ja-JP" altLang="en-US" dirty="0" smtClean="0"/>
              <a:t>数と</a:t>
            </a:r>
            <a:r>
              <a:rPr kumimoji="1" lang="en-US" altLang="ja-JP" dirty="0" err="1" smtClean="0"/>
              <a:t>cos</a:t>
            </a:r>
            <a:r>
              <a:rPr kumimoji="1" lang="ja-JP" altLang="en-US" dirty="0" smtClean="0"/>
              <a:t>類似度のカラーマップ</a:t>
            </a:r>
            <a:endParaRPr kumimoji="1" lang="ja-JP" altLang="en-US" dirty="0"/>
          </a:p>
        </p:txBody>
      </p:sp>
      <p:sp>
        <p:nvSpPr>
          <p:cNvPr id="6" name="テキスト ボックス 5"/>
          <p:cNvSpPr txBox="1"/>
          <p:nvPr/>
        </p:nvSpPr>
        <p:spPr>
          <a:xfrm>
            <a:off x="1945361" y="6063104"/>
            <a:ext cx="1084802" cy="523220"/>
          </a:xfrm>
          <a:prstGeom prst="rect">
            <a:avLst/>
          </a:prstGeom>
          <a:noFill/>
        </p:spPr>
        <p:txBody>
          <a:bodyPr wrap="none" rtlCol="0">
            <a:spAutoFit/>
          </a:bodyPr>
          <a:lstStyle/>
          <a:p>
            <a:r>
              <a:rPr lang="en-US" altLang="ja-JP" sz="2800" dirty="0" smtClean="0"/>
              <a:t>1</a:t>
            </a:r>
            <a:r>
              <a:rPr kumimoji="1" lang="ja-JP" altLang="en-US" sz="2800" dirty="0" smtClean="0"/>
              <a:t>段目</a:t>
            </a:r>
            <a:endParaRPr kumimoji="1" lang="ja-JP" altLang="en-US" sz="2800" dirty="0"/>
          </a:p>
        </p:txBody>
      </p:sp>
      <p:sp>
        <p:nvSpPr>
          <p:cNvPr id="7" name="テキスト ボックス 6"/>
          <p:cNvSpPr txBox="1"/>
          <p:nvPr/>
        </p:nvSpPr>
        <p:spPr>
          <a:xfrm>
            <a:off x="6052792" y="6063104"/>
            <a:ext cx="1084802" cy="523220"/>
          </a:xfrm>
          <a:prstGeom prst="rect">
            <a:avLst/>
          </a:prstGeom>
          <a:noFill/>
        </p:spPr>
        <p:txBody>
          <a:bodyPr wrap="none" rtlCol="0">
            <a:spAutoFit/>
          </a:bodyPr>
          <a:lstStyle/>
          <a:p>
            <a:r>
              <a:rPr lang="en-US" altLang="ja-JP" sz="2800" dirty="0"/>
              <a:t>2</a:t>
            </a:r>
            <a:r>
              <a:rPr kumimoji="1" lang="ja-JP" altLang="en-US" sz="2800" dirty="0" smtClean="0"/>
              <a:t>段目</a:t>
            </a:r>
            <a:endParaRPr kumimoji="1" lang="ja-JP" altLang="en-US" sz="2800" dirty="0"/>
          </a:p>
        </p:txBody>
      </p:sp>
      <p:pic>
        <p:nvPicPr>
          <p:cNvPr id="8" name="図 7" descr="colormap_maze_block_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718722"/>
            <a:ext cx="4045186" cy="3033890"/>
          </a:xfrm>
          <a:prstGeom prst="rect">
            <a:avLst/>
          </a:prstGeom>
        </p:spPr>
      </p:pic>
      <p:pic>
        <p:nvPicPr>
          <p:cNvPr id="9" name="図 8" descr="colormap_maze_block_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0815" y="2718722"/>
            <a:ext cx="4085985" cy="3064489"/>
          </a:xfrm>
          <a:prstGeom prst="rect">
            <a:avLst/>
          </a:prstGeom>
        </p:spPr>
      </p:pic>
    </p:spTree>
    <p:extLst>
      <p:ext uri="{BB962C8B-B14F-4D97-AF65-F5344CB8AC3E}">
        <p14:creationId xmlns:p14="http://schemas.microsoft.com/office/powerpoint/2010/main" val="181214753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実験結果</a:t>
            </a:r>
            <a:r>
              <a:rPr lang="ja-JP" altLang="ja-JP" dirty="0"/>
              <a:t>2</a:t>
            </a:r>
            <a:r>
              <a:rPr kumimoji="1" lang="ja-JP" altLang="en-US" dirty="0" smtClean="0"/>
              <a:t>　</a:t>
            </a:r>
            <a:r>
              <a:rPr kumimoji="1" lang="en-US" altLang="ja-JP" dirty="0" smtClean="0"/>
              <a:t>Maze Game</a:t>
            </a:r>
            <a:r>
              <a:rPr kumimoji="1" lang="ja-JP" altLang="en-US" dirty="0" smtClean="0"/>
              <a:t>（</a:t>
            </a:r>
            <a:r>
              <a:rPr lang="ja-JP" altLang="ja-JP" dirty="0"/>
              <a:t>4</a:t>
            </a:r>
            <a:r>
              <a:rPr kumimoji="1" lang="en-US" altLang="ja-JP" dirty="0" smtClean="0"/>
              <a:t>/4</a:t>
            </a:r>
            <a:r>
              <a:rPr kumimoji="1" lang="ja-JP" altLang="en-US" dirty="0" smtClean="0"/>
              <a:t>）</a:t>
            </a:r>
            <a:endParaRPr kumimoji="1" lang="ja-JP" altLang="en-US" dirty="0"/>
          </a:p>
        </p:txBody>
      </p:sp>
      <p:sp>
        <p:nvSpPr>
          <p:cNvPr id="3" name="コンテンツ プレースホルダー 2"/>
          <p:cNvSpPr>
            <a:spLocks noGrp="1"/>
          </p:cNvSpPr>
          <p:nvPr>
            <p:ph idx="1"/>
          </p:nvPr>
        </p:nvSpPr>
        <p:spPr>
          <a:xfrm>
            <a:off x="457200" y="1600200"/>
            <a:ext cx="8229600" cy="5257800"/>
          </a:xfrm>
        </p:spPr>
        <p:txBody>
          <a:bodyPr/>
          <a:lstStyle/>
          <a:p>
            <a:r>
              <a:rPr lang="ja-JP" altLang="en-US" dirty="0" smtClean="0"/>
              <a:t>スプライト</a:t>
            </a:r>
            <a:r>
              <a:rPr kumimoji="1" lang="ja-JP" altLang="en-US" dirty="0" smtClean="0"/>
              <a:t>数と</a:t>
            </a:r>
            <a:r>
              <a:rPr kumimoji="1" lang="en-US" altLang="ja-JP" dirty="0" err="1" smtClean="0"/>
              <a:t>cos</a:t>
            </a:r>
            <a:r>
              <a:rPr kumimoji="1" lang="ja-JP" altLang="en-US" dirty="0" smtClean="0"/>
              <a:t>類似度のカラーマップ</a:t>
            </a:r>
            <a:endParaRPr kumimoji="1" lang="ja-JP" altLang="en-US" dirty="0"/>
          </a:p>
        </p:txBody>
      </p:sp>
      <p:sp>
        <p:nvSpPr>
          <p:cNvPr id="6" name="テキスト ボックス 5"/>
          <p:cNvSpPr txBox="1"/>
          <p:nvPr/>
        </p:nvSpPr>
        <p:spPr>
          <a:xfrm>
            <a:off x="1945361" y="6063104"/>
            <a:ext cx="1084802" cy="523220"/>
          </a:xfrm>
          <a:prstGeom prst="rect">
            <a:avLst/>
          </a:prstGeom>
          <a:noFill/>
        </p:spPr>
        <p:txBody>
          <a:bodyPr wrap="none" rtlCol="0">
            <a:spAutoFit/>
          </a:bodyPr>
          <a:lstStyle/>
          <a:p>
            <a:r>
              <a:rPr lang="en-US" altLang="ja-JP" sz="2800" dirty="0" smtClean="0"/>
              <a:t>1</a:t>
            </a:r>
            <a:r>
              <a:rPr kumimoji="1" lang="ja-JP" altLang="en-US" sz="2800" dirty="0" smtClean="0"/>
              <a:t>段目</a:t>
            </a:r>
            <a:endParaRPr kumimoji="1" lang="ja-JP" altLang="en-US" sz="2800" dirty="0"/>
          </a:p>
        </p:txBody>
      </p:sp>
      <p:sp>
        <p:nvSpPr>
          <p:cNvPr id="7" name="テキスト ボックス 6"/>
          <p:cNvSpPr txBox="1"/>
          <p:nvPr/>
        </p:nvSpPr>
        <p:spPr>
          <a:xfrm>
            <a:off x="6052792" y="6063104"/>
            <a:ext cx="1084802" cy="523220"/>
          </a:xfrm>
          <a:prstGeom prst="rect">
            <a:avLst/>
          </a:prstGeom>
          <a:noFill/>
        </p:spPr>
        <p:txBody>
          <a:bodyPr wrap="none" rtlCol="0">
            <a:spAutoFit/>
          </a:bodyPr>
          <a:lstStyle/>
          <a:p>
            <a:r>
              <a:rPr lang="en-US" altLang="ja-JP" sz="2800" dirty="0"/>
              <a:t>2</a:t>
            </a:r>
            <a:r>
              <a:rPr kumimoji="1" lang="ja-JP" altLang="en-US" sz="2800" dirty="0" smtClean="0"/>
              <a:t>段目</a:t>
            </a:r>
            <a:endParaRPr kumimoji="1" lang="ja-JP" altLang="en-US" sz="2800" dirty="0"/>
          </a:p>
        </p:txBody>
      </p:sp>
      <p:pic>
        <p:nvPicPr>
          <p:cNvPr id="8" name="図 7" descr="colormap_maze_splite_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443331"/>
            <a:ext cx="4147983" cy="3110987"/>
          </a:xfrm>
          <a:prstGeom prst="rect">
            <a:avLst/>
          </a:prstGeom>
        </p:spPr>
      </p:pic>
      <p:pic>
        <p:nvPicPr>
          <p:cNvPr id="9" name="図 8" descr="colormap_maze_splite_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3776" y="2489806"/>
            <a:ext cx="4086016" cy="3064512"/>
          </a:xfrm>
          <a:prstGeom prst="rect">
            <a:avLst/>
          </a:prstGeom>
        </p:spPr>
      </p:pic>
    </p:spTree>
    <p:extLst>
      <p:ext uri="{BB962C8B-B14F-4D97-AF65-F5344CB8AC3E}">
        <p14:creationId xmlns:p14="http://schemas.microsoft.com/office/powerpoint/2010/main" val="181214753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評価</a:t>
            </a:r>
            <a:r>
              <a:rPr kumimoji="1" lang="en-US" altLang="ja-JP" dirty="0" smtClean="0"/>
              <a:t>1</a:t>
            </a:r>
            <a:r>
              <a:rPr kumimoji="1" lang="ja-JP" altLang="en-US" dirty="0" smtClean="0"/>
              <a:t>　自己評価</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元プロジェクトと各プロジェクトを</a:t>
            </a:r>
            <a:r>
              <a:rPr lang="ja-JP" altLang="en-US" dirty="0"/>
              <a:t>、操作・音・外装・プログラムの動き・ブロックの木構造・ゲーム終了時の</a:t>
            </a:r>
            <a:r>
              <a:rPr lang="en-US" altLang="ja-JP" dirty="0"/>
              <a:t>6</a:t>
            </a:r>
            <a:r>
              <a:rPr lang="ja-JP" altLang="en-US" dirty="0"/>
              <a:t>つの項目で</a:t>
            </a:r>
            <a:r>
              <a:rPr lang="ja-JP" altLang="en-US" dirty="0" smtClean="0"/>
              <a:t>比較</a:t>
            </a:r>
            <a:endParaRPr lang="en-US" altLang="ja-JP" dirty="0" smtClean="0"/>
          </a:p>
          <a:p>
            <a:endParaRPr kumimoji="1" lang="en-US" altLang="ja-JP" dirty="0"/>
          </a:p>
          <a:p>
            <a:r>
              <a:rPr lang="ja-JP" altLang="en-US" dirty="0"/>
              <a:t>それぞれの段で最も似ているもの・</a:t>
            </a:r>
            <a:r>
              <a:rPr lang="ja-JP" altLang="en-US" dirty="0" smtClean="0"/>
              <a:t>最も似ていないもの</a:t>
            </a:r>
            <a:r>
              <a:rPr lang="ja-JP" altLang="en-US" dirty="0"/>
              <a:t>・中間という条件で取り出したプロジェクトは、やはりよく似ている・違う・少し</a:t>
            </a:r>
            <a:r>
              <a:rPr lang="ja-JP" altLang="en-US" dirty="0" smtClean="0"/>
              <a:t>違うという結果になった</a:t>
            </a:r>
            <a:endParaRPr kumimoji="1" lang="ja-JP" altLang="en-US" dirty="0"/>
          </a:p>
        </p:txBody>
      </p:sp>
    </p:spTree>
    <p:extLst>
      <p:ext uri="{BB962C8B-B14F-4D97-AF65-F5344CB8AC3E}">
        <p14:creationId xmlns:p14="http://schemas.microsoft.com/office/powerpoint/2010/main" val="405020934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評価</a:t>
            </a:r>
            <a:r>
              <a:rPr lang="en-US" altLang="ja-JP" dirty="0" smtClean="0"/>
              <a:t>2</a:t>
            </a:r>
            <a:r>
              <a:rPr lang="ja-JP" altLang="en-US" dirty="0" smtClean="0"/>
              <a:t>　アンケート</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382087757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まとめ</a:t>
            </a:r>
            <a:endParaRPr kumimoji="1" lang="ja-JP" altLang="en-US" dirty="0"/>
          </a:p>
        </p:txBody>
      </p:sp>
      <p:sp>
        <p:nvSpPr>
          <p:cNvPr id="3" name="コンテンツ プレースホルダー 2"/>
          <p:cNvSpPr>
            <a:spLocks noGrp="1"/>
          </p:cNvSpPr>
          <p:nvPr>
            <p:ph idx="1"/>
          </p:nvPr>
        </p:nvSpPr>
        <p:spPr/>
        <p:txBody>
          <a:bodyPr>
            <a:normAutofit fontScale="92500" lnSpcReduction="20000"/>
          </a:bodyPr>
          <a:lstStyle/>
          <a:p>
            <a:r>
              <a:rPr kumimoji="1" lang="en-US" altLang="ja-JP" dirty="0" smtClean="0"/>
              <a:t>Scratch</a:t>
            </a:r>
            <a:r>
              <a:rPr kumimoji="1" lang="ja-JP" altLang="en-US" dirty="0" smtClean="0"/>
              <a:t>プログラムの類似性の数値化と可視化を試みた。</a:t>
            </a:r>
            <a:endParaRPr lang="en-US" altLang="ja-JP" dirty="0"/>
          </a:p>
          <a:p>
            <a:r>
              <a:rPr lang="ja-JP" altLang="en-US" dirty="0" smtClean="0"/>
              <a:t>評価の結果、ブロック数と</a:t>
            </a:r>
            <a:r>
              <a:rPr lang="en-US" altLang="ja-JP" dirty="0" err="1" smtClean="0"/>
              <a:t>cos</a:t>
            </a:r>
            <a:r>
              <a:rPr lang="ja-JP" altLang="en-US" dirty="0" smtClean="0"/>
              <a:t>類似度による可視化が類似性を一番わかりやすく表現していると考えられる。</a:t>
            </a:r>
            <a:endParaRPr lang="en-US" altLang="ja-JP" dirty="0" smtClean="0"/>
          </a:p>
          <a:p>
            <a:endParaRPr lang="en-US" altLang="ja-JP" dirty="0" smtClean="0"/>
          </a:p>
          <a:p>
            <a:pPr marL="0" indent="0">
              <a:buNone/>
            </a:pPr>
            <a:r>
              <a:rPr lang="ja-JP" altLang="en-US" dirty="0" smtClean="0"/>
              <a:t>今後は</a:t>
            </a:r>
            <a:endParaRPr lang="en-US" altLang="ja-JP" dirty="0"/>
          </a:p>
          <a:p>
            <a:r>
              <a:rPr kumimoji="1" lang="ja-JP" altLang="en-US" dirty="0" smtClean="0"/>
              <a:t>収集するデータの種類を増やす</a:t>
            </a:r>
            <a:endParaRPr kumimoji="1" lang="en-US" altLang="ja-JP" dirty="0" smtClean="0"/>
          </a:p>
          <a:p>
            <a:r>
              <a:rPr lang="ja-JP" altLang="en-US" dirty="0" smtClean="0"/>
              <a:t>３次元可視化</a:t>
            </a:r>
            <a:endParaRPr lang="en-US" altLang="ja-JP" dirty="0" smtClean="0"/>
          </a:p>
          <a:p>
            <a:r>
              <a:rPr kumimoji="1" lang="ja-JP" altLang="en-US" dirty="0" smtClean="0"/>
              <a:t>他の類似度尺度を採用</a:t>
            </a:r>
            <a:endParaRPr kumimoji="1" lang="ja-JP" altLang="en-US" dirty="0"/>
          </a:p>
        </p:txBody>
      </p:sp>
    </p:spTree>
    <p:extLst>
      <p:ext uri="{BB962C8B-B14F-4D97-AF65-F5344CB8AC3E}">
        <p14:creationId xmlns:p14="http://schemas.microsoft.com/office/powerpoint/2010/main" val="331104693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ja-JP" altLang="en-US" dirty="0" smtClean="0"/>
              <a:t>ご静聴ありがとうございました。</a:t>
            </a:r>
            <a:endParaRPr kumimoji="1" lang="ja-JP" altLang="en-US" dirty="0"/>
          </a:p>
        </p:txBody>
      </p:sp>
      <p:sp>
        <p:nvSpPr>
          <p:cNvPr id="3" name="サブタイトル 2"/>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41136550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はじめに</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dirty="0" smtClean="0"/>
              <a:t>背景</a:t>
            </a:r>
            <a:endParaRPr lang="en-US" altLang="ja-JP" dirty="0"/>
          </a:p>
          <a:p>
            <a:pPr lvl="1"/>
            <a:r>
              <a:rPr lang="ja-JP" altLang="en-US" dirty="0" smtClean="0"/>
              <a:t>プログラミング教育が推進され、小学校での導入も検討されている</a:t>
            </a:r>
            <a:endParaRPr lang="en-US" altLang="ja-JP" dirty="0" smtClean="0"/>
          </a:p>
          <a:p>
            <a:pPr lvl="1"/>
            <a:r>
              <a:rPr lang="ja-JP" altLang="en-US" dirty="0" smtClean="0"/>
              <a:t>その中でもよく利用されているの</a:t>
            </a:r>
            <a:r>
              <a:rPr lang="ja-JP" altLang="en-US" dirty="0"/>
              <a:t>が米</a:t>
            </a:r>
            <a:r>
              <a:rPr lang="en-US" altLang="ja-JP" dirty="0"/>
              <a:t>MIT</a:t>
            </a:r>
            <a:r>
              <a:rPr lang="ja-JP" altLang="en-US" dirty="0"/>
              <a:t>のメディアラボが開発した</a:t>
            </a:r>
            <a:r>
              <a:rPr lang="en-US" altLang="ja-JP" dirty="0" smtClean="0"/>
              <a:t>GUI</a:t>
            </a:r>
            <a:r>
              <a:rPr lang="ja-JP" altLang="en-US" dirty="0" smtClean="0"/>
              <a:t>環境を利用した</a:t>
            </a:r>
            <a:r>
              <a:rPr lang="en-US" altLang="ja-JP" dirty="0" smtClean="0"/>
              <a:t>”Scratch”</a:t>
            </a:r>
          </a:p>
          <a:p>
            <a:r>
              <a:rPr kumimoji="1" lang="ja-JP" altLang="en-US" dirty="0" smtClean="0"/>
              <a:t>目的</a:t>
            </a:r>
            <a:endParaRPr kumimoji="1" lang="en-US" altLang="ja-JP" dirty="0" smtClean="0"/>
          </a:p>
          <a:p>
            <a:pPr lvl="1"/>
            <a:r>
              <a:rPr kumimoji="1" lang="en-US" altLang="ja-JP" dirty="0" smtClean="0"/>
              <a:t>Scratch</a:t>
            </a:r>
            <a:r>
              <a:rPr kumimoji="1" lang="ja-JP" altLang="en-US" dirty="0" smtClean="0"/>
              <a:t>サイト上にあるプログラムデータを利用し、</a:t>
            </a:r>
            <a:r>
              <a:rPr lang="ja-JP" altLang="en-US" dirty="0" smtClean="0"/>
              <a:t>すでに公開されているリミックスツリーより有用な可視化の開発</a:t>
            </a:r>
            <a:endParaRPr kumimoji="1" lang="ja-JP" altLang="en-US" dirty="0"/>
          </a:p>
        </p:txBody>
      </p:sp>
    </p:spTree>
    <p:extLst>
      <p:ext uri="{BB962C8B-B14F-4D97-AF65-F5344CB8AC3E}">
        <p14:creationId xmlns:p14="http://schemas.microsoft.com/office/powerpoint/2010/main" val="245106301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smtClean="0"/>
              <a:t>Scratch</a:t>
            </a:r>
            <a:r>
              <a:rPr lang="ja-JP" altLang="en-US" dirty="0" smtClean="0"/>
              <a:t>でプログラミング</a:t>
            </a:r>
            <a:endParaRPr kumimoji="1" lang="ja-JP" altLang="en-US" dirty="0"/>
          </a:p>
        </p:txBody>
      </p:sp>
      <p:sp>
        <p:nvSpPr>
          <p:cNvPr id="3" name="コンテンツ プレースホルダー 2"/>
          <p:cNvSpPr>
            <a:spLocks noGrp="1"/>
          </p:cNvSpPr>
          <p:nvPr>
            <p:ph idx="1"/>
          </p:nvPr>
        </p:nvSpPr>
        <p:spPr/>
        <p:txBody>
          <a:bodyPr/>
          <a:lstStyle/>
          <a:p>
            <a:r>
              <a:rPr lang="en-US" altLang="ja-JP" dirty="0" smtClean="0"/>
              <a:t>Scratch</a:t>
            </a:r>
            <a:r>
              <a:rPr lang="ja-JP" altLang="en-US" dirty="0" smtClean="0"/>
              <a:t>でのプログラミング方法</a:t>
            </a:r>
            <a:endParaRPr lang="en-US" altLang="ja-JP" dirty="0" smtClean="0"/>
          </a:p>
          <a:p>
            <a:pPr lvl="1"/>
            <a:r>
              <a:rPr lang="ja-JP" altLang="en-US" dirty="0" smtClean="0"/>
              <a:t>プログラムを自身で作成する</a:t>
            </a:r>
            <a:endParaRPr lang="en-US" altLang="ja-JP" dirty="0"/>
          </a:p>
          <a:p>
            <a:pPr lvl="1"/>
            <a:r>
              <a:rPr kumimoji="1" lang="ja-JP" altLang="en-US" dirty="0" smtClean="0"/>
              <a:t>他のプログラムをリミックスすることも可能</a:t>
            </a:r>
            <a:endParaRPr kumimoji="1" lang="en-US" altLang="ja-JP" dirty="0" smtClean="0"/>
          </a:p>
          <a:p>
            <a:pPr marL="457200" lvl="1" indent="0">
              <a:buNone/>
            </a:pPr>
            <a:endParaRPr kumimoji="1" lang="ja-JP" altLang="en-US" dirty="0"/>
          </a:p>
        </p:txBody>
      </p:sp>
    </p:spTree>
    <p:extLst>
      <p:ext uri="{BB962C8B-B14F-4D97-AF65-F5344CB8AC3E}">
        <p14:creationId xmlns:p14="http://schemas.microsoft.com/office/powerpoint/2010/main" val="92963836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プログラムを</a:t>
            </a:r>
            <a:r>
              <a:rPr kumimoji="1" lang="en-US" altLang="ja-JP" dirty="0" smtClean="0"/>
              <a:t>1</a:t>
            </a:r>
            <a:r>
              <a:rPr kumimoji="1" lang="ja-JP" altLang="en-US" dirty="0" smtClean="0"/>
              <a:t>から作る</a:t>
            </a:r>
            <a:endParaRPr kumimoji="1" lang="ja-JP" altLang="en-US" dirty="0"/>
          </a:p>
        </p:txBody>
      </p:sp>
      <p:pic>
        <p:nvPicPr>
          <p:cNvPr id="8" name="1485238906ZOn4l7JjYFAkgP91485238896.gif">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05029" y="2089853"/>
            <a:ext cx="7549079" cy="4393228"/>
          </a:xfrm>
        </p:spPr>
      </p:pic>
      <p:sp>
        <p:nvSpPr>
          <p:cNvPr id="9" name="テキスト ボックス 8"/>
          <p:cNvSpPr txBox="1"/>
          <p:nvPr/>
        </p:nvSpPr>
        <p:spPr>
          <a:xfrm>
            <a:off x="1598908" y="1396922"/>
            <a:ext cx="5937443" cy="461665"/>
          </a:xfrm>
          <a:prstGeom prst="rect">
            <a:avLst/>
          </a:prstGeom>
          <a:noFill/>
        </p:spPr>
        <p:txBody>
          <a:bodyPr wrap="none" rtlCol="0">
            <a:spAutoFit/>
          </a:bodyPr>
          <a:lstStyle/>
          <a:p>
            <a:r>
              <a:rPr kumimoji="1" lang="ja-JP" altLang="en-US" sz="2400" dirty="0" smtClean="0"/>
              <a:t>ブロックを組み合わせてプログラミングをする</a:t>
            </a:r>
            <a:endParaRPr kumimoji="1" lang="ja-JP" altLang="en-US" sz="2400" dirty="0"/>
          </a:p>
        </p:txBody>
      </p:sp>
    </p:spTree>
    <p:extLst>
      <p:ext uri="{BB962C8B-B14F-4D97-AF65-F5344CB8AC3E}">
        <p14:creationId xmlns:p14="http://schemas.microsoft.com/office/powerpoint/2010/main" val="333443844"/>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プログラムの引用（リミックス）</a:t>
            </a:r>
            <a:endParaRPr kumimoji="1" lang="ja-JP" altLang="en-US" dirty="0"/>
          </a:p>
        </p:txBody>
      </p:sp>
      <p:pic>
        <p:nvPicPr>
          <p:cNvPr id="4" name="1485239414v_2lWhEazuEFzoR1485239402.gif">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85705" y="2028647"/>
            <a:ext cx="7363825" cy="4367436"/>
          </a:xfrm>
        </p:spPr>
      </p:pic>
      <p:sp>
        <p:nvSpPr>
          <p:cNvPr id="5" name="テキスト ボックス 4"/>
          <p:cNvSpPr txBox="1"/>
          <p:nvPr/>
        </p:nvSpPr>
        <p:spPr>
          <a:xfrm>
            <a:off x="2126778" y="1417638"/>
            <a:ext cx="4883068" cy="461665"/>
          </a:xfrm>
          <a:prstGeom prst="rect">
            <a:avLst/>
          </a:prstGeom>
          <a:noFill/>
        </p:spPr>
        <p:txBody>
          <a:bodyPr wrap="none" rtlCol="0">
            <a:spAutoFit/>
          </a:bodyPr>
          <a:lstStyle/>
          <a:p>
            <a:r>
              <a:rPr lang="ja-JP" altLang="en-US" sz="2400" dirty="0" smtClean="0"/>
              <a:t>コプーされたプログラムを変更できる</a:t>
            </a:r>
            <a:endParaRPr kumimoji="1" lang="ja-JP" altLang="en-US" sz="2400" dirty="0"/>
          </a:p>
        </p:txBody>
      </p:sp>
    </p:spTree>
    <p:extLst>
      <p:ext uri="{BB962C8B-B14F-4D97-AF65-F5344CB8AC3E}">
        <p14:creationId xmlns:p14="http://schemas.microsoft.com/office/powerpoint/2010/main" val="1927400431"/>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リミックスツリーの現状</a:t>
            </a:r>
            <a:endParaRPr kumimoji="1" lang="ja-JP" altLang="en-US" dirty="0"/>
          </a:p>
        </p:txBody>
      </p:sp>
      <p:sp>
        <p:nvSpPr>
          <p:cNvPr id="3" name="コンテンツ プレースホルダー 2"/>
          <p:cNvSpPr>
            <a:spLocks noGrp="1"/>
          </p:cNvSpPr>
          <p:nvPr>
            <p:ph idx="1"/>
          </p:nvPr>
        </p:nvSpPr>
        <p:spPr>
          <a:xfrm>
            <a:off x="381150" y="4570732"/>
            <a:ext cx="8374433" cy="1758630"/>
          </a:xfrm>
        </p:spPr>
        <p:txBody>
          <a:bodyPr/>
          <a:lstStyle/>
          <a:p>
            <a:r>
              <a:rPr lang="ja-JP" altLang="en-US" dirty="0" smtClean="0"/>
              <a:t>ある</a:t>
            </a:r>
            <a:r>
              <a:rPr lang="ja-JP" altLang="en-US" dirty="0" smtClean="0"/>
              <a:t>プログラムが</a:t>
            </a:r>
            <a:r>
              <a:rPr lang="ja-JP" altLang="en-US" dirty="0" smtClean="0"/>
              <a:t>どのプログラムからリミックスされたことを線＝枝で表現している。</a:t>
            </a:r>
            <a:endParaRPr lang="en-US" altLang="ja-JP" dirty="0" smtClean="0"/>
          </a:p>
          <a:p>
            <a:r>
              <a:rPr lang="ja-JP" altLang="en-US" dirty="0" smtClean="0"/>
              <a:t>元のプログラムは木の根になる。</a:t>
            </a:r>
            <a:endParaRPr lang="en-US" altLang="ja-JP" dirty="0" smtClean="0"/>
          </a:p>
        </p:txBody>
      </p:sp>
      <p:pic>
        <p:nvPicPr>
          <p:cNvPr id="6" name="1485240380ZG5wovvcUfjcXAN1485240378.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41608" y="1413101"/>
            <a:ext cx="4994820" cy="2841671"/>
          </a:xfrm>
          <a:prstGeom prst="rect">
            <a:avLst/>
          </a:prstGeom>
        </p:spPr>
      </p:pic>
    </p:spTree>
    <p:extLst>
      <p:ext uri="{BB962C8B-B14F-4D97-AF65-F5344CB8AC3E}">
        <p14:creationId xmlns:p14="http://schemas.microsoft.com/office/powerpoint/2010/main" val="3185166230"/>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リミックスツリーの問題点と解決案</a:t>
            </a:r>
            <a:endParaRPr kumimoji="1" lang="ja-JP" altLang="en-US" dirty="0"/>
          </a:p>
        </p:txBody>
      </p:sp>
      <p:sp>
        <p:nvSpPr>
          <p:cNvPr id="3" name="コンテンツ プレースホルダー 2"/>
          <p:cNvSpPr>
            <a:spLocks noGrp="1"/>
          </p:cNvSpPr>
          <p:nvPr>
            <p:ph idx="1"/>
          </p:nvPr>
        </p:nvSpPr>
        <p:spPr/>
        <p:txBody>
          <a:bodyPr>
            <a:normAutofit fontScale="85000" lnSpcReduction="10000"/>
          </a:bodyPr>
          <a:lstStyle/>
          <a:p>
            <a:pPr marL="0" indent="0">
              <a:buNone/>
            </a:pPr>
            <a:r>
              <a:rPr lang="ja-JP" altLang="en-US" dirty="0" smtClean="0"/>
              <a:t>プログラムの引用関係が同じ長さの枝で表現されている。</a:t>
            </a:r>
            <a:endParaRPr lang="en-US" altLang="ja-JP" dirty="0"/>
          </a:p>
          <a:p>
            <a:pPr marL="0" indent="0">
              <a:buNone/>
            </a:pPr>
            <a:r>
              <a:rPr lang="en-US" altLang="ja-JP" dirty="0" smtClean="0"/>
              <a:t>→</a:t>
            </a:r>
            <a:r>
              <a:rPr lang="ja-JP" altLang="en-US" dirty="0" smtClean="0"/>
              <a:t>引用後の変更の度合いが分かりにくい。</a:t>
            </a:r>
            <a:endParaRPr lang="en-US" altLang="ja-JP" dirty="0" smtClean="0"/>
          </a:p>
          <a:p>
            <a:pPr marL="0" indent="0">
              <a:buNone/>
            </a:pPr>
            <a:endParaRPr lang="en-US" altLang="ja-JP" dirty="0" smtClean="0"/>
          </a:p>
          <a:p>
            <a:pPr marL="0" indent="0" algn="ctr">
              <a:buNone/>
            </a:pPr>
            <a:r>
              <a:rPr lang="ja-JP" altLang="en-US" b="1" dirty="0" smtClean="0"/>
              <a:t>提案する解決方法</a:t>
            </a:r>
            <a:endParaRPr lang="en-US" altLang="ja-JP" b="1" dirty="0" smtClean="0"/>
          </a:p>
          <a:p>
            <a:r>
              <a:rPr lang="ja-JP" altLang="en-US" dirty="0" smtClean="0"/>
              <a:t>引用後の変更の度合いを可視化して分かりやすい区する。</a:t>
            </a:r>
            <a:endParaRPr lang="en-US" altLang="ja-JP" dirty="0" smtClean="0"/>
          </a:p>
          <a:p>
            <a:r>
              <a:rPr lang="ja-JP" altLang="en-US" dirty="0" smtClean="0"/>
              <a:t>可視化をするためプログラムの類似性を数値化する。</a:t>
            </a:r>
            <a:endParaRPr lang="en-US" altLang="ja-JP" dirty="0" smtClean="0"/>
          </a:p>
          <a:p>
            <a:r>
              <a:rPr lang="ja-JP" altLang="en-US" dirty="0" smtClean="0"/>
              <a:t>教育者</a:t>
            </a:r>
            <a:r>
              <a:rPr lang="ja-JP" altLang="en-US" dirty="0" smtClean="0"/>
              <a:t>が考える類似性を可視化できれば、教育支援ツールができる</a:t>
            </a:r>
            <a:endParaRPr kumimoji="1" lang="en-US" altLang="ja-JP" dirty="0" smtClean="0"/>
          </a:p>
        </p:txBody>
      </p:sp>
    </p:spTree>
    <p:extLst>
      <p:ext uri="{BB962C8B-B14F-4D97-AF65-F5344CB8AC3E}">
        <p14:creationId xmlns:p14="http://schemas.microsoft.com/office/powerpoint/2010/main" val="23883794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a:t>
            </a:r>
            <a:r>
              <a:rPr kumimoji="1" lang="ja-JP" altLang="en-US" dirty="0" smtClean="0"/>
              <a:t>方法</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pPr marL="514350" indent="-514350">
              <a:buFont typeface="+mj-lt"/>
              <a:buAutoNum type="arabicPeriod"/>
            </a:pPr>
            <a:r>
              <a:rPr lang="en-US" altLang="en-US" dirty="0" smtClean="0"/>
              <a:t>2</a:t>
            </a:r>
            <a:r>
              <a:rPr lang="ja-JP" altLang="en-US" dirty="0" smtClean="0"/>
              <a:t>つのプログラム</a:t>
            </a:r>
            <a:r>
              <a:rPr lang="ja-JP" altLang="en-US" dirty="0" smtClean="0"/>
              <a:t>の</a:t>
            </a:r>
            <a:r>
              <a:rPr lang="ja-JP" altLang="en-US" dirty="0" smtClean="0"/>
              <a:t>類似性を以下の要素で数値化する</a:t>
            </a:r>
            <a:endParaRPr lang="en-US" altLang="ja-JP" dirty="0" smtClean="0"/>
          </a:p>
          <a:p>
            <a:pPr lvl="1"/>
            <a:r>
              <a:rPr lang="ja-JP" altLang="en-US" dirty="0" smtClean="0"/>
              <a:t>ブロック数</a:t>
            </a:r>
            <a:endParaRPr lang="en-US" altLang="ja-JP" dirty="0" smtClean="0"/>
          </a:p>
          <a:p>
            <a:pPr lvl="1"/>
            <a:r>
              <a:rPr lang="ja-JP" altLang="en-US" dirty="0" smtClean="0"/>
              <a:t>スプライト数</a:t>
            </a:r>
            <a:endParaRPr lang="en-US" altLang="ja-JP" dirty="0" smtClean="0"/>
          </a:p>
          <a:p>
            <a:pPr lvl="1"/>
            <a:r>
              <a:rPr lang="en-US" altLang="ja-JP" dirty="0" err="1"/>
              <a:t>cos</a:t>
            </a:r>
            <a:r>
              <a:rPr lang="ja-JP" altLang="en-US" dirty="0" smtClean="0"/>
              <a:t>類似度</a:t>
            </a:r>
            <a:endParaRPr lang="en-US" altLang="ja-JP" dirty="0" smtClean="0"/>
          </a:p>
          <a:p>
            <a:pPr marL="514350" indent="-514350">
              <a:buFont typeface="+mj-lt"/>
              <a:buAutoNum type="arabicPeriod"/>
            </a:pPr>
            <a:r>
              <a:rPr lang="ja-JP" altLang="en-US" dirty="0" smtClean="0"/>
              <a:t>上記</a:t>
            </a:r>
            <a:r>
              <a:rPr lang="ja-JP" altLang="en-US" dirty="0" smtClean="0"/>
              <a:t>の</a:t>
            </a:r>
            <a:r>
              <a:rPr lang="ja-JP" altLang="en-US" dirty="0" smtClean="0"/>
              <a:t>要素</a:t>
            </a:r>
            <a:r>
              <a:rPr lang="ja-JP" altLang="en-US" dirty="0" smtClean="0"/>
              <a:t>を</a:t>
            </a:r>
            <a:r>
              <a:rPr lang="ja-JP" altLang="en-US" dirty="0" smtClean="0"/>
              <a:t>組み合わせてさまざまなグラフで可視化</a:t>
            </a:r>
            <a:endParaRPr lang="en-US" altLang="ja-JP" dirty="0" smtClean="0"/>
          </a:p>
          <a:p>
            <a:pPr marL="514350" indent="-514350">
              <a:buFont typeface="+mj-lt"/>
              <a:buAutoNum type="arabicPeriod"/>
            </a:pPr>
            <a:r>
              <a:rPr kumimoji="1" lang="ja-JP" altLang="en-US" dirty="0" smtClean="0"/>
              <a:t>可視化が、教育者が考える類似性と一致しているか、アンケートなどで評価</a:t>
            </a:r>
            <a:endParaRPr kumimoji="1" lang="ja-JP" altLang="en-US" dirty="0"/>
          </a:p>
        </p:txBody>
      </p:sp>
    </p:spTree>
    <p:extLst>
      <p:ext uri="{BB962C8B-B14F-4D97-AF65-F5344CB8AC3E}">
        <p14:creationId xmlns:p14="http://schemas.microsoft.com/office/powerpoint/2010/main" val="171462868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5082</TotalTime>
  <Words>951</Words>
  <Application>Microsoft Macintosh PowerPoint</Application>
  <PresentationFormat>画面に合わせる (4:3)</PresentationFormat>
  <Paragraphs>174</Paragraphs>
  <Slides>28</Slides>
  <Notes>13</Notes>
  <HiddenSlides>0</HiddenSlides>
  <MMClips>3</MMClips>
  <ScaleCrop>false</ScaleCrop>
  <HeadingPairs>
    <vt:vector size="4" baseType="variant">
      <vt:variant>
        <vt:lpstr>テーマ</vt:lpstr>
      </vt:variant>
      <vt:variant>
        <vt:i4>1</vt:i4>
      </vt:variant>
      <vt:variant>
        <vt:lpstr>スライド タイトル</vt:lpstr>
      </vt:variant>
      <vt:variant>
        <vt:i4>28</vt:i4>
      </vt:variant>
    </vt:vector>
  </HeadingPairs>
  <TitlesOfParts>
    <vt:vector size="29" baseType="lpstr">
      <vt:lpstr>ホワイト</vt:lpstr>
      <vt:lpstr>Scratchプログラムの可視化による類似度推定</vt:lpstr>
      <vt:lpstr>発表の流れ</vt:lpstr>
      <vt:lpstr>はじめに</vt:lpstr>
      <vt:lpstr>Scratchでプログラミング</vt:lpstr>
      <vt:lpstr>プログラムを1から作る</vt:lpstr>
      <vt:lpstr>プログラムの引用（リミックス）</vt:lpstr>
      <vt:lpstr>リミックスツリーの現状</vt:lpstr>
      <vt:lpstr>リミックスツリーの問題点と解決案</vt:lpstr>
      <vt:lpstr>研究方法</vt:lpstr>
      <vt:lpstr>ScratchのプログラムとJSON</vt:lpstr>
      <vt:lpstr>数値化（ブロック数とスプライト数）</vt:lpstr>
      <vt:lpstr>数値化（cos類似度）</vt:lpstr>
      <vt:lpstr>数値化（cos類似度）</vt:lpstr>
      <vt:lpstr>計算方法（cos類似度）</vt:lpstr>
      <vt:lpstr>実験方法</vt:lpstr>
      <vt:lpstr>実験方法</vt:lpstr>
      <vt:lpstr>実験結果1　Pong Starter（1/6）</vt:lpstr>
      <vt:lpstr>実験結果1　Pong Starter（2/6）</vt:lpstr>
      <vt:lpstr>実験結果1　Pong Starter（3/6）</vt:lpstr>
      <vt:lpstr>実験結果1　Pong Starter（4/6）</vt:lpstr>
      <vt:lpstr>実験結果2　Maze Game（1/4）</vt:lpstr>
      <vt:lpstr>実験結果2　Maze Game（2/4）</vt:lpstr>
      <vt:lpstr>実験結果2　Maze Game（3/4）</vt:lpstr>
      <vt:lpstr>実験結果2　Maze Game（4/4）</vt:lpstr>
      <vt:lpstr>評価1　自己評価</vt:lpstr>
      <vt:lpstr>評価2　アンケート</vt:lpstr>
      <vt:lpstr>まとめ</vt:lpstr>
      <vt:lpstr>ご静聴ありがとうございました。</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Scratchプログラムの可視化による類似度推定</dc:title>
  <dc:creator>森下 汐美</dc:creator>
  <cp:lastModifiedBy>森下 汐美</cp:lastModifiedBy>
  <cp:revision>70</cp:revision>
  <dcterms:created xsi:type="dcterms:W3CDTF">2017-01-19T04:29:42Z</dcterms:created>
  <dcterms:modified xsi:type="dcterms:W3CDTF">2017-01-26T07:26:34Z</dcterms:modified>
</cp:coreProperties>
</file>